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9" r:id="rId4"/>
    <p:sldId id="260" r:id="rId5"/>
    <p:sldId id="258" r:id="rId6"/>
    <p:sldId id="262" r:id="rId7"/>
    <p:sldId id="263" r:id="rId8"/>
    <p:sldId id="264" r:id="rId9"/>
    <p:sldId id="268" r:id="rId10"/>
    <p:sldId id="265" r:id="rId11"/>
    <p:sldId id="266" r:id="rId12"/>
    <p:sldId id="269" r:id="rId13"/>
    <p:sldId id="270" r:id="rId14"/>
    <p:sldId id="271" r:id="rId15"/>
    <p:sldId id="272" r:id="rId16"/>
    <p:sldId id="267" r:id="rId1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8B1F-CE87-4524-88E6-7B51797062B5}" type="datetimeFigureOut">
              <a:rPr lang="hu-HU" smtClean="0"/>
              <a:t>2021. 01. 26.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824A2-A7D1-48B7-B016-567A224AC0E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03383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8B1F-CE87-4524-88E6-7B51797062B5}" type="datetimeFigureOut">
              <a:rPr lang="hu-HU" smtClean="0"/>
              <a:t>2021. 01. 26.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824A2-A7D1-48B7-B016-567A224AC0E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29927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8B1F-CE87-4524-88E6-7B51797062B5}" type="datetimeFigureOut">
              <a:rPr lang="hu-HU" smtClean="0"/>
              <a:t>2021. 01. 26.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824A2-A7D1-48B7-B016-567A224AC0E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1324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8B1F-CE87-4524-88E6-7B51797062B5}" type="datetimeFigureOut">
              <a:rPr lang="hu-HU" smtClean="0"/>
              <a:t>2021. 01. 26.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824A2-A7D1-48B7-B016-567A224AC0E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416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8B1F-CE87-4524-88E6-7B51797062B5}" type="datetimeFigureOut">
              <a:rPr lang="hu-HU" smtClean="0"/>
              <a:t>2021. 01. 26.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824A2-A7D1-48B7-B016-567A224AC0E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88731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8B1F-CE87-4524-88E6-7B51797062B5}" type="datetimeFigureOut">
              <a:rPr lang="hu-HU" smtClean="0"/>
              <a:t>2021. 01. 26.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824A2-A7D1-48B7-B016-567A224AC0E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75830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8B1F-CE87-4524-88E6-7B51797062B5}" type="datetimeFigureOut">
              <a:rPr lang="hu-HU" smtClean="0"/>
              <a:t>2021. 01. 26.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824A2-A7D1-48B7-B016-567A224AC0E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88277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8B1F-CE87-4524-88E6-7B51797062B5}" type="datetimeFigureOut">
              <a:rPr lang="hu-HU" smtClean="0"/>
              <a:t>2021. 01. 26.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824A2-A7D1-48B7-B016-567A224AC0E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22937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8B1F-CE87-4524-88E6-7B51797062B5}" type="datetimeFigureOut">
              <a:rPr lang="hu-HU" smtClean="0"/>
              <a:t>2021. 01. 26.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824A2-A7D1-48B7-B016-567A224AC0E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47815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8B1F-CE87-4524-88E6-7B51797062B5}" type="datetimeFigureOut">
              <a:rPr lang="hu-HU" smtClean="0"/>
              <a:t>2021. 01. 26.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824A2-A7D1-48B7-B016-567A224AC0E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01895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8B1F-CE87-4524-88E6-7B51797062B5}" type="datetimeFigureOut">
              <a:rPr lang="hu-HU" smtClean="0"/>
              <a:t>2021. 01. 26.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824A2-A7D1-48B7-B016-567A224AC0E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12534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978B1F-CE87-4524-88E6-7B51797062B5}" type="datetimeFigureOut">
              <a:rPr lang="hu-HU" smtClean="0"/>
              <a:t>2021. 01. 26.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824A2-A7D1-48B7-B016-567A224AC0E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922703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61257" y="1582057"/>
            <a:ext cx="3526972" cy="2464934"/>
          </a:xfrm>
        </p:spPr>
        <p:txBody>
          <a:bodyPr/>
          <a:lstStyle/>
          <a:p>
            <a:r>
              <a:rPr lang="hu-HU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Dante</a:t>
            </a:r>
            <a:endParaRPr lang="hu-HU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Cím 1"/>
          <p:cNvSpPr txBox="1">
            <a:spLocks/>
          </p:cNvSpPr>
          <p:nvPr/>
        </p:nvSpPr>
        <p:spPr>
          <a:xfrm>
            <a:off x="7707085" y="3771219"/>
            <a:ext cx="4013199" cy="16618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 smtClean="0">
                <a:solidFill>
                  <a:srgbClr val="FF0000"/>
                </a:solidFill>
                <a:latin typeface="Algerian" panose="04020705040A02060702" pitchFamily="82" charset="0"/>
              </a:rPr>
              <a:t>ISTENI SZÍNJÁTÉK</a:t>
            </a:r>
            <a:endParaRPr lang="hu-HU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645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hu-HU" dirty="0" smtClean="0"/>
              <a:t>„A KÖZÉPKOR ENCIKLOPÉDIÁJA”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0" y="0"/>
            <a:ext cx="9720092" cy="6788072"/>
          </a:xfrm>
        </p:spPr>
      </p:pic>
      <p:sp>
        <p:nvSpPr>
          <p:cNvPr id="5" name="Téglalap 4"/>
          <p:cNvSpPr/>
          <p:nvPr/>
        </p:nvSpPr>
        <p:spPr>
          <a:xfrm>
            <a:off x="7371183" y="5299788"/>
            <a:ext cx="2034074" cy="802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 err="1" smtClean="0">
                <a:solidFill>
                  <a:schemeClr val="bg1"/>
                </a:solidFill>
              </a:rPr>
              <a:t>Boticelli</a:t>
            </a:r>
            <a:endParaRPr lang="hu-H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981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>
            <a:off x="597159" y="0"/>
            <a:ext cx="10756641" cy="6858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887" y="1"/>
            <a:ext cx="8307271" cy="6223413"/>
          </a:xfrm>
        </p:spPr>
      </p:pic>
    </p:spTree>
    <p:extLst>
      <p:ext uri="{BB962C8B-B14F-4D97-AF65-F5344CB8AC3E}">
        <p14:creationId xmlns:p14="http://schemas.microsoft.com/office/powerpoint/2010/main" val="2926054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hu-HU" dirty="0" smtClean="0">
                <a:solidFill>
                  <a:schemeClr val="bg1"/>
                </a:solidFill>
              </a:rPr>
              <a:t>itt </a:t>
            </a:r>
            <a:r>
              <a:rPr lang="hu-HU" dirty="0">
                <a:solidFill>
                  <a:schemeClr val="bg1"/>
                </a:solidFill>
              </a:rPr>
              <a:t>nem tűz, hanem az ég haragja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    nagy </a:t>
            </a:r>
            <a:r>
              <a:rPr lang="hu-HU" dirty="0" err="1">
                <a:solidFill>
                  <a:schemeClr val="bg1"/>
                </a:solidFill>
              </a:rPr>
              <a:t>sűrü</a:t>
            </a:r>
            <a:r>
              <a:rPr lang="hu-HU" dirty="0">
                <a:solidFill>
                  <a:schemeClr val="bg1"/>
                </a:solidFill>
              </a:rPr>
              <a:t> szurkot forralt lenn örökre,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    melynek a partot </a:t>
            </a:r>
            <a:r>
              <a:rPr lang="hu-HU" dirty="0" err="1">
                <a:solidFill>
                  <a:schemeClr val="bg1"/>
                </a:solidFill>
              </a:rPr>
              <a:t>bevoná</a:t>
            </a:r>
            <a:r>
              <a:rPr lang="hu-HU" dirty="0">
                <a:solidFill>
                  <a:schemeClr val="bg1"/>
                </a:solidFill>
              </a:rPr>
              <a:t> salakja.(…) </a:t>
            </a:r>
            <a:endParaRPr lang="hu-HU" dirty="0" smtClean="0">
              <a:solidFill>
                <a:schemeClr val="bg1"/>
              </a:solidFill>
            </a:endParaRPr>
          </a:p>
          <a:p>
            <a:r>
              <a:rPr lang="hu-HU" dirty="0" smtClean="0">
                <a:solidFill>
                  <a:schemeClr val="bg1"/>
                </a:solidFill>
              </a:rPr>
              <a:t>száznál </a:t>
            </a:r>
            <a:r>
              <a:rPr lang="hu-HU" dirty="0">
                <a:solidFill>
                  <a:schemeClr val="bg1"/>
                </a:solidFill>
              </a:rPr>
              <a:t>több villát mind feléje ingat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    az ördöghad s kiált: »A fejed üsd be!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    Kinek itt nem muszáj, ki nem kacsingat!«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Szakácsok parancsára a nagy üstbe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    a kukták, hogy fenékről föl ne szálljon,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    villával ép így nyomkodják a </a:t>
            </a:r>
            <a:r>
              <a:rPr lang="hu-HU" dirty="0" err="1">
                <a:solidFill>
                  <a:schemeClr val="bg1"/>
                </a:solidFill>
              </a:rPr>
              <a:t>hust</a:t>
            </a:r>
            <a:r>
              <a:rPr lang="hu-HU" dirty="0">
                <a:solidFill>
                  <a:schemeClr val="bg1"/>
                </a:solidFill>
              </a:rPr>
              <a:t> be.</a:t>
            </a:r>
          </a:p>
        </p:txBody>
      </p:sp>
    </p:spTree>
    <p:extLst>
      <p:ext uri="{BB962C8B-B14F-4D97-AF65-F5344CB8AC3E}">
        <p14:creationId xmlns:p14="http://schemas.microsoft.com/office/powerpoint/2010/main" val="2261971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hu-HU" dirty="0">
                <a:solidFill>
                  <a:schemeClr val="bg1"/>
                </a:solidFill>
              </a:rPr>
              <a:t>Lenn festett </a:t>
            </a:r>
            <a:r>
              <a:rPr lang="hu-HU" dirty="0" err="1">
                <a:solidFill>
                  <a:schemeClr val="bg1"/>
                </a:solidFill>
              </a:rPr>
              <a:t>arcu</a:t>
            </a:r>
            <a:r>
              <a:rPr lang="hu-HU" dirty="0">
                <a:solidFill>
                  <a:schemeClr val="bg1"/>
                </a:solidFill>
              </a:rPr>
              <a:t> népség vánszorogta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    körül a völgyet, kerülvén a gátat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    s kínját leverve, lankatag zokogta.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Csuhát viseltek, olyatén kabátot,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    s alacsony csuklyát, jól lehúzva szemre,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    mint </a:t>
            </a:r>
            <a:r>
              <a:rPr lang="hu-HU" dirty="0" err="1">
                <a:solidFill>
                  <a:schemeClr val="bg1"/>
                </a:solidFill>
              </a:rPr>
              <a:t>Clugnyban</a:t>
            </a:r>
            <a:r>
              <a:rPr lang="hu-HU" dirty="0">
                <a:solidFill>
                  <a:schemeClr val="bg1"/>
                </a:solidFill>
              </a:rPr>
              <a:t> viselnek a barátok.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S kívül vakító volt e nép </a:t>
            </a:r>
            <a:r>
              <a:rPr lang="hu-HU" dirty="0" err="1">
                <a:solidFill>
                  <a:schemeClr val="bg1"/>
                </a:solidFill>
              </a:rPr>
              <a:t>köpenyje</a:t>
            </a:r>
            <a:r>
              <a:rPr lang="hu-HU" dirty="0">
                <a:solidFill>
                  <a:schemeClr val="bg1"/>
                </a:solidFill>
              </a:rPr>
              <a:t/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    </a:t>
            </a:r>
            <a:r>
              <a:rPr lang="hu-HU" dirty="0" err="1">
                <a:solidFill>
                  <a:schemeClr val="bg1"/>
                </a:solidFill>
              </a:rPr>
              <a:t>aranyozástul</a:t>
            </a:r>
            <a:r>
              <a:rPr lang="hu-HU" dirty="0">
                <a:solidFill>
                  <a:schemeClr val="bg1"/>
                </a:solidFill>
              </a:rPr>
              <a:t>; </a:t>
            </a:r>
            <a:r>
              <a:rPr lang="hu-HU" dirty="0" err="1">
                <a:solidFill>
                  <a:schemeClr val="bg1"/>
                </a:solidFill>
              </a:rPr>
              <a:t>bellül</a:t>
            </a:r>
            <a:r>
              <a:rPr lang="hu-HU" dirty="0">
                <a:solidFill>
                  <a:schemeClr val="bg1"/>
                </a:solidFill>
              </a:rPr>
              <a:t> súlyos ólom: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    Frigyes csuhája ehhez szalma lenne.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Ó bús nép, kit ez örök takaró nyom! -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941090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solidFill>
            <a:schemeClr val="tx1"/>
          </a:solidFill>
        </p:spPr>
        <p:txBody>
          <a:bodyPr>
            <a:normAutofit fontScale="92500" lnSpcReduction="20000"/>
          </a:bodyPr>
          <a:lstStyle/>
          <a:p>
            <a:r>
              <a:rPr lang="hu-HU" dirty="0">
                <a:solidFill>
                  <a:schemeClr val="bg1"/>
                </a:solidFill>
              </a:rPr>
              <a:t>Egy nagy hatlábú kígyó rávetette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    magát egyikre, s elfeküdt a vállán.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Hasát középső lábaiba vette,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    az elülsőket karjára tapasztván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    és hol egyik, hol másik arcát ette.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Hátsó lábait combjain </a:t>
            </a:r>
            <a:r>
              <a:rPr lang="hu-HU" dirty="0" err="1">
                <a:solidFill>
                  <a:schemeClr val="bg1"/>
                </a:solidFill>
              </a:rPr>
              <a:t>nyugasztván</a:t>
            </a:r>
            <a:r>
              <a:rPr lang="hu-HU" dirty="0">
                <a:solidFill>
                  <a:schemeClr val="bg1"/>
                </a:solidFill>
              </a:rPr>
              <a:t/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    a két comb közt a farkát hátradobta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    s a hátulján </a:t>
            </a:r>
            <a:r>
              <a:rPr lang="hu-HU" dirty="0" err="1">
                <a:solidFill>
                  <a:schemeClr val="bg1"/>
                </a:solidFill>
              </a:rPr>
              <a:t>teríté</a:t>
            </a:r>
            <a:r>
              <a:rPr lang="hu-HU" dirty="0">
                <a:solidFill>
                  <a:schemeClr val="bg1"/>
                </a:solidFill>
              </a:rPr>
              <a:t> végig aztán.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Fagyöngy szakálla még sohase fogta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    meg úgy a fát, mint ez a rém - utálat! -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    testét a más testére </a:t>
            </a:r>
            <a:r>
              <a:rPr lang="hu-HU" dirty="0" err="1">
                <a:solidFill>
                  <a:schemeClr val="bg1"/>
                </a:solidFill>
              </a:rPr>
              <a:t>boritotta</a:t>
            </a:r>
            <a:r>
              <a:rPr lang="hu-HU" dirty="0">
                <a:solidFill>
                  <a:schemeClr val="bg1"/>
                </a:solidFill>
              </a:rPr>
              <a:t>.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És akkor ez a két test egybemállott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    forró viaszként: eggyé vált a </a:t>
            </a:r>
            <a:r>
              <a:rPr lang="hu-HU" dirty="0" err="1">
                <a:solidFill>
                  <a:schemeClr val="bg1"/>
                </a:solidFill>
              </a:rPr>
              <a:t>szin</a:t>
            </a:r>
            <a:r>
              <a:rPr lang="hu-HU" dirty="0">
                <a:solidFill>
                  <a:schemeClr val="bg1"/>
                </a:solidFill>
              </a:rPr>
              <a:t> már;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    s az nem volt ember többet, ez sem állat.</a:t>
            </a:r>
          </a:p>
        </p:txBody>
      </p:sp>
    </p:spTree>
    <p:extLst>
      <p:ext uri="{BB962C8B-B14F-4D97-AF65-F5344CB8AC3E}">
        <p14:creationId xmlns:p14="http://schemas.microsoft.com/office/powerpoint/2010/main" val="2525156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hu-HU" dirty="0">
                <a:solidFill>
                  <a:schemeClr val="bg1"/>
                </a:solidFill>
              </a:rPr>
              <a:t>Lába közt lógtak belei a földig;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    mája kilátszott, s a zacskó, a ronda,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    melyben az étel sárrá zöcskölődik.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S míg merőn néztem, elmerülve gondba: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    visszanéz, s két kézzel széthúzza keblét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    és: »Nézd, hogy tépem testem!« - sírva mondja. </a:t>
            </a:r>
          </a:p>
        </p:txBody>
      </p:sp>
    </p:spTree>
    <p:extLst>
      <p:ext uri="{BB962C8B-B14F-4D97-AF65-F5344CB8AC3E}">
        <p14:creationId xmlns:p14="http://schemas.microsoft.com/office/powerpoint/2010/main" val="1310442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6241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"/>
            <a:ext cx="10179168" cy="6858000"/>
          </a:xfrm>
        </p:spPr>
      </p:pic>
    </p:spTree>
    <p:extLst>
      <p:ext uri="{BB962C8B-B14F-4D97-AF65-F5344CB8AC3E}">
        <p14:creationId xmlns:p14="http://schemas.microsoft.com/office/powerpoint/2010/main" val="37794761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086" y="203200"/>
            <a:ext cx="5721278" cy="66548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7348019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742" y="31346"/>
            <a:ext cx="6564089" cy="6826654"/>
          </a:xfrm>
        </p:spPr>
      </p:pic>
    </p:spTree>
    <p:extLst>
      <p:ext uri="{BB962C8B-B14F-4D97-AF65-F5344CB8AC3E}">
        <p14:creationId xmlns:p14="http://schemas.microsoft.com/office/powerpoint/2010/main" val="15182517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6" b="89981" l="4667" r="965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18"/>
          <a:stretch/>
        </p:blipFill>
        <p:spPr>
          <a:xfrm>
            <a:off x="1146811" y="432079"/>
            <a:ext cx="9362349" cy="6425921"/>
          </a:xfr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872" y="116114"/>
            <a:ext cx="5565859" cy="656771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8563826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58" y="365125"/>
            <a:ext cx="11811442" cy="5571218"/>
          </a:xfrm>
        </p:spPr>
      </p:pic>
      <p:sp>
        <p:nvSpPr>
          <p:cNvPr id="6" name="Téglalap 5"/>
          <p:cNvSpPr/>
          <p:nvPr/>
        </p:nvSpPr>
        <p:spPr>
          <a:xfrm>
            <a:off x="1204686" y="537029"/>
            <a:ext cx="4659085" cy="51816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 smtClean="0"/>
              <a:t>„lesz ott sírás-rívás és fogcsikorgatás”</a:t>
            </a:r>
          </a:p>
          <a:p>
            <a:pPr algn="ctr"/>
            <a:endParaRPr lang="hu-HU" sz="3200" b="1" dirty="0" smtClean="0"/>
          </a:p>
          <a:p>
            <a:pPr algn="ctr"/>
            <a:r>
              <a:rPr lang="hu-HU" sz="3200" b="1" dirty="0" smtClean="0"/>
              <a:t>A dúsgazdag </a:t>
            </a:r>
          </a:p>
          <a:p>
            <a:pPr algn="ctr"/>
            <a:r>
              <a:rPr lang="hu-HU" sz="3200" b="1" dirty="0" smtClean="0"/>
              <a:t>és a szegény Lázár”</a:t>
            </a:r>
          </a:p>
          <a:p>
            <a:pPr algn="ctr"/>
            <a:endParaRPr lang="hu-HU" sz="3200" b="1" dirty="0"/>
          </a:p>
          <a:p>
            <a:pPr algn="ctr"/>
            <a:endParaRPr lang="hu-HU" sz="3200" b="1" dirty="0"/>
          </a:p>
        </p:txBody>
      </p:sp>
    </p:spTree>
    <p:extLst>
      <p:ext uri="{BB962C8B-B14F-4D97-AF65-F5344CB8AC3E}">
        <p14:creationId xmlns:p14="http://schemas.microsoft.com/office/powerpoint/2010/main" val="29756642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47"/>
          <a:stretch/>
        </p:blipFill>
        <p:spPr>
          <a:xfrm>
            <a:off x="155404" y="186076"/>
            <a:ext cx="7419138" cy="4806837"/>
          </a:xfrm>
        </p:spPr>
      </p:pic>
      <p:sp>
        <p:nvSpPr>
          <p:cNvPr id="5" name="Téglalap 4"/>
          <p:cNvSpPr/>
          <p:nvPr/>
        </p:nvSpPr>
        <p:spPr>
          <a:xfrm>
            <a:off x="8345714" y="2002971"/>
            <a:ext cx="3468915" cy="409302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smtClean="0"/>
              <a:t>Firenze</a:t>
            </a:r>
          </a:p>
          <a:p>
            <a:pPr algn="ctr"/>
            <a:r>
              <a:rPr lang="hu-HU" sz="2800" b="1" dirty="0" smtClean="0"/>
              <a:t>XIII-XIV. század</a:t>
            </a:r>
          </a:p>
          <a:p>
            <a:pPr algn="ctr"/>
            <a:endParaRPr lang="hu-HU" sz="2800" b="1" dirty="0" smtClean="0"/>
          </a:p>
          <a:p>
            <a:pPr algn="ctr"/>
            <a:r>
              <a:rPr lang="hu-HU" sz="2800" b="1" dirty="0" smtClean="0"/>
              <a:t>Rendkívüli műveltség</a:t>
            </a:r>
          </a:p>
          <a:p>
            <a:pPr algn="ctr"/>
            <a:r>
              <a:rPr lang="hu-HU" sz="2800" b="1" dirty="0" smtClean="0"/>
              <a:t>Közéleti szerep</a:t>
            </a:r>
          </a:p>
          <a:p>
            <a:pPr algn="ctr"/>
            <a:r>
              <a:rPr lang="hu-HU" sz="2800" b="1" dirty="0" smtClean="0"/>
              <a:t>Olaszul írt</a:t>
            </a:r>
            <a:endParaRPr lang="hu-HU" sz="2800" b="1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057" y="349417"/>
            <a:ext cx="5239657" cy="4643496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7" name="Téglalap 6"/>
          <p:cNvSpPr/>
          <p:nvPr/>
        </p:nvSpPr>
        <p:spPr>
          <a:xfrm>
            <a:off x="363130" y="5355772"/>
            <a:ext cx="5318302" cy="9869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 smtClean="0">
                <a:solidFill>
                  <a:schemeClr val="tx1"/>
                </a:solidFill>
                <a:latin typeface="Algerian" panose="04020705040A02060702" pitchFamily="82" charset="0"/>
              </a:rPr>
              <a:t>Dante </a:t>
            </a:r>
            <a:r>
              <a:rPr lang="hu-HU" sz="3600" dirty="0" err="1" smtClean="0">
                <a:solidFill>
                  <a:schemeClr val="tx1"/>
                </a:solidFill>
                <a:latin typeface="Algerian" panose="04020705040A02060702" pitchFamily="82" charset="0"/>
              </a:rPr>
              <a:t>Alighieri</a:t>
            </a:r>
            <a:endParaRPr lang="hu-HU" sz="3600" dirty="0">
              <a:solidFill>
                <a:schemeClr val="tx1"/>
              </a:solidFill>
              <a:latin typeface="Algerian" panose="04020705040A02060702" pitchFamily="8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84198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2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hu-HU" sz="6600" b="1" dirty="0" smtClean="0"/>
              <a:t>ISTENI SZÍNJÁTÉK</a:t>
            </a:r>
            <a:endParaRPr lang="hu-HU" sz="6600" b="1" dirty="0"/>
          </a:p>
        </p:txBody>
      </p:sp>
      <p:pic>
        <p:nvPicPr>
          <p:cNvPr id="9" name="Tartalom helye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507" y="2273413"/>
            <a:ext cx="5358416" cy="4351338"/>
          </a:xfrm>
        </p:spPr>
      </p:pic>
      <p:sp>
        <p:nvSpPr>
          <p:cNvPr id="6" name="Téglalap 5"/>
          <p:cNvSpPr/>
          <p:nvPr/>
        </p:nvSpPr>
        <p:spPr>
          <a:xfrm>
            <a:off x="94342" y="4839437"/>
            <a:ext cx="5762171" cy="156142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5400" dirty="0" smtClean="0"/>
              <a:t>1. POKOL</a:t>
            </a:r>
            <a:endParaRPr lang="hu-HU" sz="5400" dirty="0"/>
          </a:p>
        </p:txBody>
      </p:sp>
      <p:sp>
        <p:nvSpPr>
          <p:cNvPr id="7" name="Téglalap 6"/>
          <p:cNvSpPr/>
          <p:nvPr/>
        </p:nvSpPr>
        <p:spPr>
          <a:xfrm>
            <a:off x="1429657" y="3278017"/>
            <a:ext cx="5762171" cy="156142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5400" dirty="0" smtClean="0"/>
              <a:t>2. PURGATORIUM</a:t>
            </a:r>
            <a:endParaRPr lang="hu-HU" sz="5400" dirty="0"/>
          </a:p>
        </p:txBody>
      </p:sp>
      <p:sp>
        <p:nvSpPr>
          <p:cNvPr id="8" name="Téglalap 7"/>
          <p:cNvSpPr/>
          <p:nvPr/>
        </p:nvSpPr>
        <p:spPr>
          <a:xfrm>
            <a:off x="2764972" y="1716597"/>
            <a:ext cx="5762171" cy="156142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5400" dirty="0"/>
              <a:t>3</a:t>
            </a:r>
            <a:r>
              <a:rPr lang="hu-HU" sz="5400" dirty="0" smtClean="0"/>
              <a:t>. MENNY</a:t>
            </a:r>
            <a:endParaRPr lang="hu-HU" sz="5400" dirty="0"/>
          </a:p>
        </p:txBody>
      </p:sp>
      <p:sp>
        <p:nvSpPr>
          <p:cNvPr id="12" name="Ellipszis buborék 11"/>
          <p:cNvSpPr/>
          <p:nvPr/>
        </p:nvSpPr>
        <p:spPr>
          <a:xfrm>
            <a:off x="9367935" y="365125"/>
            <a:ext cx="1660849" cy="1519659"/>
          </a:xfrm>
          <a:prstGeom prst="wedgeEllipseCallout">
            <a:avLst>
              <a:gd name="adj1" fmla="val -39934"/>
              <a:gd name="adj2" fmla="val 69868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Vergilius Aeneise is jár az alvilágban</a:t>
            </a:r>
            <a:endParaRPr lang="hu-H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67343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pokol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8399106" cy="4351338"/>
          </a:xfrm>
          <a:solidFill>
            <a:schemeClr val="bg1"/>
          </a:solidFill>
        </p:spPr>
        <p:txBody>
          <a:bodyPr/>
          <a:lstStyle/>
          <a:p>
            <a:r>
              <a:rPr lang="hu-HU" dirty="0" smtClean="0"/>
              <a:t>Az út itt kezdődik</a:t>
            </a:r>
          </a:p>
          <a:p>
            <a:r>
              <a:rPr lang="hu-HU" dirty="0" smtClean="0"/>
              <a:t>Egyre mélyebbre hatolva találkozik és elbeszélget a bűnösökkel</a:t>
            </a:r>
          </a:p>
          <a:p>
            <a:r>
              <a:rPr lang="hu-HU" dirty="0" smtClean="0"/>
              <a:t>(régi történelmi és mitológiai személyiségek + saját korának ismert személyei, politikusok, pápák is)</a:t>
            </a:r>
          </a:p>
          <a:p>
            <a:r>
              <a:rPr lang="hu-HU" dirty="0" smtClean="0"/>
              <a:t>(azért, hogy a földön elbeszélhesse látomását, így figyelmeztetve az embereket, hogy bűneiknek milyen következményei lesznek</a:t>
            </a:r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9423918" y="933061"/>
            <a:ext cx="2351315" cy="326571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Brutus</a:t>
            </a:r>
          </a:p>
          <a:p>
            <a:pPr algn="ctr"/>
            <a:r>
              <a:rPr lang="hu-HU" dirty="0" smtClean="0"/>
              <a:t>Konstantin</a:t>
            </a:r>
          </a:p>
          <a:p>
            <a:pPr algn="ctr"/>
            <a:r>
              <a:rPr lang="hu-HU" dirty="0" smtClean="0"/>
              <a:t>Mohamed</a:t>
            </a:r>
          </a:p>
          <a:p>
            <a:pPr algn="ctr"/>
            <a:r>
              <a:rPr lang="hu-HU" dirty="0" smtClean="0"/>
              <a:t>Akhilleusz</a:t>
            </a:r>
          </a:p>
          <a:p>
            <a:pPr algn="ctr"/>
            <a:r>
              <a:rPr lang="hu-HU" dirty="0" smtClean="0"/>
              <a:t>Odüsszeusz</a:t>
            </a:r>
          </a:p>
          <a:p>
            <a:pPr algn="ctr"/>
            <a:r>
              <a:rPr lang="hu-HU" dirty="0" smtClean="0"/>
              <a:t>Júdás</a:t>
            </a:r>
            <a:endParaRPr lang="hu-H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8235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1.6|10|26.5|3.3|3.6|11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2|4.9|2|10.2|4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8|4.1|10.5|19.3|23.6"/>
</p:tagLst>
</file>

<file path=ppt/theme/theme1.xml><?xml version="1.0" encoding="utf-8"?>
<a:theme xmlns:a="http://schemas.openxmlformats.org/drawingml/2006/main" name="Office Theme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156</TotalTime>
  <Words>133</Words>
  <Application>Microsoft Office PowerPoint</Application>
  <PresentationFormat>Szélesvásznú</PresentationFormat>
  <Paragraphs>36</Paragraphs>
  <Slides>16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22" baseType="lpstr">
      <vt:lpstr>Algerian</vt:lpstr>
      <vt:lpstr>Arial</vt:lpstr>
      <vt:lpstr>Arial Black</vt:lpstr>
      <vt:lpstr>Calibri</vt:lpstr>
      <vt:lpstr>Calibri Light</vt:lpstr>
      <vt:lpstr>Office Theme</vt:lpstr>
      <vt:lpstr>Dante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ISTENI SZÍNJÁTÉK</vt:lpstr>
      <vt:lpstr>A pokol</vt:lpstr>
      <vt:lpstr>„A KÖZÉPKOR ENCIKLOPÉDIÁJA”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Dante</dc:title>
  <dc:creator>Admin</dc:creator>
  <cp:lastModifiedBy>Admin</cp:lastModifiedBy>
  <cp:revision>19</cp:revision>
  <dcterms:created xsi:type="dcterms:W3CDTF">2021-01-16T20:10:23Z</dcterms:created>
  <dcterms:modified xsi:type="dcterms:W3CDTF">2021-01-26T18:35:42Z</dcterms:modified>
</cp:coreProperties>
</file>