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57" r:id="rId3"/>
    <p:sldId id="260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6" r:id="rId15"/>
    <p:sldId id="278" r:id="rId16"/>
    <p:sldId id="27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5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8446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17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9470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129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3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5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06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59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902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08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8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1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31358" y="904095"/>
            <a:ext cx="9418320" cy="4041648"/>
          </a:xfrm>
        </p:spPr>
        <p:txBody>
          <a:bodyPr/>
          <a:lstStyle/>
          <a:p>
            <a:r>
              <a:rPr lang="hu-HU" dirty="0" smtClean="0"/>
              <a:t>Zrínyi Miklós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9758" y="5280297"/>
            <a:ext cx="9418320" cy="121412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hu-HU" sz="6600" b="1" dirty="0" smtClean="0">
                <a:solidFill>
                  <a:schemeClr val="tx1"/>
                </a:solidFill>
              </a:rPr>
              <a:t>Szigeti veszedelem</a:t>
            </a:r>
            <a:endParaRPr lang="hu-HU" sz="6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8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1566. Szigetvár ostroma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</a:rPr>
              <a:t>Magyarország számára vesztes csata</a:t>
            </a:r>
          </a:p>
          <a:p>
            <a:r>
              <a:rPr lang="hu-HU" sz="3200" b="1" dirty="0" smtClean="0">
                <a:solidFill>
                  <a:schemeClr val="bg1"/>
                </a:solidFill>
              </a:rPr>
              <a:t>A törökök 30-szoros túlerőben vannak</a:t>
            </a:r>
          </a:p>
          <a:p>
            <a:r>
              <a:rPr lang="hu-HU" sz="3200" b="1" dirty="0" smtClean="0">
                <a:solidFill>
                  <a:schemeClr val="bg1"/>
                </a:solidFill>
              </a:rPr>
              <a:t>A magyar sereg teljesen megsemmisült</a:t>
            </a:r>
          </a:p>
          <a:p>
            <a:r>
              <a:rPr lang="hu-HU" sz="3200" b="1" dirty="0" smtClean="0">
                <a:solidFill>
                  <a:schemeClr val="bg1"/>
                </a:solidFill>
              </a:rPr>
              <a:t>(a török sereg is meggyengült, nem ment tovább délnyugatra)</a:t>
            </a:r>
          </a:p>
        </p:txBody>
      </p:sp>
    </p:spTree>
    <p:extLst>
      <p:ext uri="{BB962C8B-B14F-4D97-AF65-F5344CB8AC3E}">
        <p14:creationId xmlns:p14="http://schemas.microsoft.com/office/powerpoint/2010/main" val="38883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7" y="707147"/>
            <a:ext cx="10554804" cy="615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3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71" y="0"/>
            <a:ext cx="11061717" cy="674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6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0" y="276179"/>
            <a:ext cx="11190514" cy="28302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hu-HU" sz="2800" dirty="0" smtClean="0"/>
              <a:t>Nevelője Pázmány Péter</a:t>
            </a:r>
          </a:p>
          <a:p>
            <a:pPr marL="285750" indent="-285750" algn="ctr">
              <a:buFontTx/>
              <a:buChar char="-"/>
            </a:pPr>
            <a:r>
              <a:rPr lang="hu-HU" sz="2800" dirty="0"/>
              <a:t>Kiváló nevelés, számos nyelven beszél és ír</a:t>
            </a:r>
          </a:p>
          <a:p>
            <a:pPr marL="285750" indent="-285750" algn="ctr">
              <a:buFontTx/>
              <a:buChar char="-"/>
            </a:pPr>
            <a:r>
              <a:rPr lang="hu-HU" sz="2800" dirty="0" smtClean="0"/>
              <a:t>Sikeres harcokat vív a török ellen</a:t>
            </a:r>
          </a:p>
          <a:p>
            <a:pPr marL="285750" indent="-285750" algn="ctr">
              <a:buFontTx/>
              <a:buChar char="-"/>
            </a:pPr>
            <a:r>
              <a:rPr lang="hu-HU" sz="2800" dirty="0" smtClean="0"/>
              <a:t>Nemzeti összefogással + a Habsburgokkal szövetkezve tervezi kiűzni a törököt</a:t>
            </a:r>
          </a:p>
          <a:p>
            <a:pPr marL="285750" indent="-285750" algn="ctr">
              <a:buFontTx/>
              <a:buChar char="-"/>
            </a:pPr>
            <a:endParaRPr lang="hu-HU" sz="2800" dirty="0"/>
          </a:p>
        </p:txBody>
      </p:sp>
      <p:sp>
        <p:nvSpPr>
          <p:cNvPr id="6" name="Téglalap 5"/>
          <p:cNvSpPr/>
          <p:nvPr/>
        </p:nvSpPr>
        <p:spPr>
          <a:xfrm>
            <a:off x="3512457" y="2975428"/>
            <a:ext cx="7678057" cy="13471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hu-HU" sz="2800" dirty="0" smtClean="0"/>
              <a:t>A Habsburg uralkodó azonban lepaktál a törökkel</a:t>
            </a:r>
          </a:p>
          <a:p>
            <a:pPr marL="285750" indent="-285750" algn="ctr">
              <a:buFontTx/>
              <a:buChar char="-"/>
            </a:pPr>
            <a:r>
              <a:rPr lang="hu-HU" sz="2800" dirty="0" smtClean="0"/>
              <a:t>Zrínyi egy vadászbalesetben meghal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/>
          <a:srcRect t="45053" r="71523"/>
          <a:stretch/>
        </p:blipFill>
        <p:spPr>
          <a:xfrm>
            <a:off x="275771" y="3000777"/>
            <a:ext cx="3150009" cy="370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4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4400" dirty="0"/>
              <a:t>Nem </a:t>
            </a:r>
            <a:r>
              <a:rPr lang="hu-HU" sz="4400" dirty="0" err="1"/>
              <a:t>irom</a:t>
            </a:r>
            <a:r>
              <a:rPr lang="hu-HU" sz="4400" dirty="0"/>
              <a:t> pennával,</a:t>
            </a:r>
            <a:br>
              <a:rPr lang="hu-HU" sz="4400" dirty="0"/>
            </a:br>
            <a:r>
              <a:rPr lang="hu-HU" sz="4400" dirty="0"/>
              <a:t>Fekete </a:t>
            </a:r>
            <a:r>
              <a:rPr lang="hu-HU" sz="4400" dirty="0" err="1"/>
              <a:t>téntával</a:t>
            </a:r>
            <a:r>
              <a:rPr lang="hu-HU" sz="4400" dirty="0"/>
              <a:t>,</a:t>
            </a:r>
            <a:br>
              <a:rPr lang="hu-HU" sz="4400" dirty="0"/>
            </a:br>
            <a:r>
              <a:rPr lang="hu-HU" sz="4400" dirty="0"/>
              <a:t>De szablyám élivel,</a:t>
            </a:r>
            <a:br>
              <a:rPr lang="hu-HU" sz="4400" dirty="0"/>
            </a:br>
            <a:r>
              <a:rPr lang="hu-HU" sz="4400" dirty="0"/>
              <a:t>Ellenség vérivel,</a:t>
            </a:r>
            <a:br>
              <a:rPr lang="hu-HU" sz="4400" dirty="0"/>
            </a:br>
            <a:r>
              <a:rPr lang="hu-HU" sz="4400" dirty="0"/>
              <a:t>Az én örök </a:t>
            </a:r>
            <a:r>
              <a:rPr lang="hu-HU" sz="4400" dirty="0" err="1"/>
              <a:t>hiremet</a:t>
            </a:r>
            <a:r>
              <a:rPr lang="hu-HU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952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Rövid története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Isten megharagszik a magyarokra a bűneik miatt, és ellenük küldi a törököket</a:t>
            </a:r>
          </a:p>
          <a:p>
            <a:r>
              <a:rPr lang="hu-HU" dirty="0" smtClean="0"/>
              <a:t>A tiszta életű Zrínyi égi jelet kap, hogy meg fog halni a csatában, és Szulejmán az ő keze által fog meghalni</a:t>
            </a:r>
          </a:p>
          <a:p>
            <a:r>
              <a:rPr lang="hu-HU" dirty="0" smtClean="0"/>
              <a:t>(néhány kisebb csata Szigetvár ostroma előtt)</a:t>
            </a:r>
          </a:p>
          <a:p>
            <a:r>
              <a:rPr lang="hu-HU" dirty="0" smtClean="0"/>
              <a:t>Elkezdődik Szigetvár ostroma</a:t>
            </a:r>
          </a:p>
          <a:p>
            <a:r>
              <a:rPr lang="hu-HU" dirty="0" smtClean="0"/>
              <a:t>(közben szerelmi szálak: a török oldalon egy házasságtörő viszony, a magyar oldalon egy, a férjét férfiruhában követő feleség)</a:t>
            </a:r>
          </a:p>
          <a:p>
            <a:r>
              <a:rPr lang="hu-HU" dirty="0" smtClean="0"/>
              <a:t>A törökök varázslója a pokolbéli fúriákat hívja segítségül a harchoz</a:t>
            </a:r>
          </a:p>
          <a:p>
            <a:r>
              <a:rPr lang="hu-HU" dirty="0" smtClean="0"/>
              <a:t>Hosszas csata után Szigetvár elesik, DE: a meghalt magyarok lelkéért az angyalok leszállnak az égből</a:t>
            </a:r>
          </a:p>
        </p:txBody>
      </p:sp>
    </p:spTree>
    <p:extLst>
      <p:ext uri="{BB962C8B-B14F-4D97-AF65-F5344CB8AC3E}">
        <p14:creationId xmlns:p14="http://schemas.microsoft.com/office/powerpoint/2010/main" val="136366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Műfaja: eposz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Ez a méltó, nagyszabású műfaj a témához</a:t>
            </a:r>
          </a:p>
          <a:p>
            <a:r>
              <a:rPr lang="hu-HU" sz="2400" dirty="0" smtClean="0"/>
              <a:t>A barokknak megfelelő monumentális műfaj</a:t>
            </a:r>
          </a:p>
          <a:p>
            <a:r>
              <a:rPr lang="hu-HU" sz="2400" dirty="0" smtClean="0"/>
              <a:t>A nép életében </a:t>
            </a:r>
            <a:r>
              <a:rPr lang="hu-HU" sz="2400" dirty="0" err="1" smtClean="0"/>
              <a:t>sorsdöntű</a:t>
            </a:r>
            <a:r>
              <a:rPr lang="hu-HU" sz="2400" dirty="0" smtClean="0"/>
              <a:t> esemény</a:t>
            </a:r>
          </a:p>
          <a:p>
            <a:r>
              <a:rPr lang="hu-HU" sz="2400" dirty="0" smtClean="0"/>
              <a:t>Főhőse a korszak emberideálja: </a:t>
            </a:r>
            <a:r>
              <a:rPr lang="hu-HU" sz="2400" b="1" dirty="0" smtClean="0">
                <a:solidFill>
                  <a:srgbClr val="FF0000"/>
                </a:solidFill>
              </a:rPr>
              <a:t>ATHLETA CHRISTI</a:t>
            </a:r>
            <a:endParaRPr lang="hu-HU" sz="2400" b="1" dirty="0">
              <a:solidFill>
                <a:srgbClr val="FF0000"/>
              </a:solidFill>
            </a:endParaRPr>
          </a:p>
          <a:p>
            <a:r>
              <a:rPr lang="hu-HU" sz="2400" dirty="0" smtClean="0"/>
              <a:t>Eposz hagyományos elemeit alkalmazza:</a:t>
            </a:r>
            <a:endParaRPr lang="hu-HU" sz="2400" dirty="0"/>
          </a:p>
        </p:txBody>
      </p:sp>
      <p:sp>
        <p:nvSpPr>
          <p:cNvPr id="4" name="Lefelé nyíl 3"/>
          <p:cNvSpPr/>
          <p:nvPr/>
        </p:nvSpPr>
        <p:spPr>
          <a:xfrm>
            <a:off x="3831771" y="4818743"/>
            <a:ext cx="3526972" cy="20392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78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1094" y="317241"/>
            <a:ext cx="9274628" cy="6363477"/>
          </a:xfrm>
        </p:spPr>
        <p:txBody>
          <a:bodyPr>
            <a:normAutofit/>
          </a:bodyPr>
          <a:lstStyle/>
          <a:p>
            <a:r>
              <a:rPr lang="hu-HU" dirty="0"/>
              <a:t>       1.</a:t>
            </a:r>
            <a:br>
              <a:rPr lang="hu-HU" dirty="0"/>
            </a:br>
            <a:r>
              <a:rPr lang="hu-HU" dirty="0"/>
              <a:t>Én az ki azelőtt </a:t>
            </a:r>
            <a:r>
              <a:rPr lang="hu-HU" dirty="0" err="1"/>
              <a:t>iffiu</a:t>
            </a:r>
            <a:r>
              <a:rPr lang="hu-HU" dirty="0"/>
              <a:t> elmével</a:t>
            </a:r>
            <a:br>
              <a:rPr lang="hu-HU" dirty="0"/>
            </a:br>
            <a:r>
              <a:rPr lang="hu-HU" dirty="0"/>
              <a:t>Játszottam szerelemnek édes versével,</a:t>
            </a:r>
            <a:br>
              <a:rPr lang="hu-HU" dirty="0"/>
            </a:br>
            <a:r>
              <a:rPr lang="hu-HU" dirty="0"/>
              <a:t>Küszködtem Viola kegyetlenségével:</a:t>
            </a:r>
            <a:br>
              <a:rPr lang="hu-HU" dirty="0"/>
            </a:br>
            <a:r>
              <a:rPr lang="hu-HU" dirty="0" err="1"/>
              <a:t>Mastan</a:t>
            </a:r>
            <a:r>
              <a:rPr lang="hu-HU" dirty="0"/>
              <a:t> immár </a:t>
            </a:r>
            <a:r>
              <a:rPr lang="hu-HU" dirty="0" err="1"/>
              <a:t>Mársnak</a:t>
            </a:r>
            <a:r>
              <a:rPr lang="hu-HU" dirty="0"/>
              <a:t> </a:t>
            </a:r>
            <a:r>
              <a:rPr lang="hu-HU" dirty="0" err="1"/>
              <a:t>hangassabb</a:t>
            </a:r>
            <a:r>
              <a:rPr lang="hu-HU" dirty="0"/>
              <a:t> versével</a:t>
            </a:r>
          </a:p>
          <a:p>
            <a:r>
              <a:rPr lang="hu-HU" dirty="0"/>
              <a:t>                        2.</a:t>
            </a:r>
            <a:br>
              <a:rPr lang="hu-HU" dirty="0"/>
            </a:br>
            <a:r>
              <a:rPr lang="hu-HU" dirty="0"/>
              <a:t>Fegyvert, s vitézt éneklek, török hatalmát</a:t>
            </a:r>
            <a:br>
              <a:rPr lang="hu-HU" dirty="0"/>
            </a:br>
            <a:r>
              <a:rPr lang="hu-HU" dirty="0"/>
              <a:t>Ki meg merte várni, Szulimán haragját,</a:t>
            </a:r>
            <a:br>
              <a:rPr lang="hu-HU" dirty="0"/>
            </a:br>
            <a:r>
              <a:rPr lang="hu-HU" dirty="0"/>
              <a:t>Ama nagy Szulimánnak hatalmas karját,</a:t>
            </a:r>
            <a:br>
              <a:rPr lang="hu-HU" dirty="0"/>
            </a:br>
            <a:r>
              <a:rPr lang="hu-HU" dirty="0"/>
              <a:t>Az kinek </a:t>
            </a:r>
            <a:r>
              <a:rPr lang="hu-HU" dirty="0" err="1"/>
              <a:t>Europa</a:t>
            </a:r>
            <a:r>
              <a:rPr lang="hu-HU" dirty="0"/>
              <a:t> rettegte szablyáját.</a:t>
            </a:r>
          </a:p>
          <a:p>
            <a:r>
              <a:rPr lang="hu-HU" dirty="0"/>
              <a:t>                        3.</a:t>
            </a:r>
            <a:br>
              <a:rPr lang="hu-HU" dirty="0"/>
            </a:br>
            <a:r>
              <a:rPr lang="hu-HU" dirty="0" err="1"/>
              <a:t>Musa</a:t>
            </a:r>
            <a:r>
              <a:rPr lang="hu-HU" dirty="0"/>
              <a:t>! te, ki nem rothadó zöld </a:t>
            </a:r>
            <a:r>
              <a:rPr lang="hu-HU" dirty="0" err="1"/>
              <a:t>laurusbul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Viseled </a:t>
            </a:r>
            <a:r>
              <a:rPr lang="hu-HU" dirty="0" err="1"/>
              <a:t>koszorudat</a:t>
            </a:r>
            <a:r>
              <a:rPr lang="hu-HU" dirty="0"/>
              <a:t>, sem gyönge </a:t>
            </a:r>
            <a:r>
              <a:rPr lang="hu-HU" dirty="0" err="1"/>
              <a:t>ágbul</a:t>
            </a:r>
            <a:r>
              <a:rPr lang="hu-HU" dirty="0"/>
              <a:t>,</a:t>
            </a:r>
            <a:br>
              <a:rPr lang="hu-HU" dirty="0"/>
            </a:br>
            <a:r>
              <a:rPr lang="hu-HU" dirty="0"/>
              <a:t>Hanem fényes mennyei szent </a:t>
            </a:r>
            <a:r>
              <a:rPr lang="hu-HU" dirty="0" err="1"/>
              <a:t>csillagokbul</a:t>
            </a:r>
            <a:r>
              <a:rPr lang="hu-HU" dirty="0"/>
              <a:t>,</a:t>
            </a:r>
            <a:br>
              <a:rPr lang="hu-HU" dirty="0"/>
            </a:br>
            <a:r>
              <a:rPr lang="hu-HU" dirty="0"/>
              <a:t>Van kötve koronád </a:t>
            </a:r>
            <a:r>
              <a:rPr lang="hu-HU" dirty="0" err="1"/>
              <a:t>holdbol</a:t>
            </a:r>
            <a:r>
              <a:rPr lang="hu-HU" dirty="0"/>
              <a:t> és szép </a:t>
            </a:r>
            <a:r>
              <a:rPr lang="hu-HU" dirty="0" err="1"/>
              <a:t>napbul</a:t>
            </a:r>
            <a:r>
              <a:rPr lang="hu-HU" dirty="0"/>
              <a:t>;</a:t>
            </a:r>
          </a:p>
          <a:p>
            <a:r>
              <a:rPr lang="hu-HU" dirty="0"/>
              <a:t>                        4.</a:t>
            </a:r>
            <a:br>
              <a:rPr lang="hu-HU" dirty="0"/>
            </a:br>
            <a:r>
              <a:rPr lang="hu-HU" dirty="0"/>
              <a:t>Te, ki szűz Anya vagy, és szülted Uradat,</a:t>
            </a:r>
            <a:br>
              <a:rPr lang="hu-HU" dirty="0"/>
            </a:br>
            <a:r>
              <a:rPr lang="hu-HU" dirty="0"/>
              <a:t>Az ki örökkén volt, s imádod fiadat</a:t>
            </a:r>
            <a:br>
              <a:rPr lang="hu-HU" dirty="0"/>
            </a:br>
            <a:r>
              <a:rPr lang="hu-HU" dirty="0" err="1"/>
              <a:t>Ugy</a:t>
            </a:r>
            <a:r>
              <a:rPr lang="hu-HU" dirty="0"/>
              <a:t>, mint Istenedet és nagy </a:t>
            </a:r>
            <a:r>
              <a:rPr lang="hu-HU" dirty="0" err="1"/>
              <a:t>monárchádat</a:t>
            </a:r>
            <a:r>
              <a:rPr lang="hu-HU" dirty="0"/>
              <a:t>:</a:t>
            </a:r>
            <a:br>
              <a:rPr lang="hu-HU" dirty="0"/>
            </a:br>
            <a:r>
              <a:rPr lang="hu-HU" dirty="0"/>
              <a:t>Szentséges királyné! </a:t>
            </a:r>
            <a:r>
              <a:rPr lang="hu-HU" dirty="0" err="1"/>
              <a:t>hivom</a:t>
            </a:r>
            <a:r>
              <a:rPr lang="hu-HU" dirty="0"/>
              <a:t> irgalmadat</a:t>
            </a:r>
            <a:r>
              <a:rPr lang="hu-HU" dirty="0" smtClean="0"/>
              <a:t>.</a:t>
            </a:r>
            <a:endParaRPr lang="hu-HU" dirty="0"/>
          </a:p>
        </p:txBody>
      </p:sp>
      <p:sp>
        <p:nvSpPr>
          <p:cNvPr id="4" name="Balra nyíl 3"/>
          <p:cNvSpPr/>
          <p:nvPr/>
        </p:nvSpPr>
        <p:spPr>
          <a:xfrm>
            <a:off x="6195527" y="1800808"/>
            <a:ext cx="4646645" cy="16981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/>
              <a:t>Propozíció (tárgymegjelölés)</a:t>
            </a:r>
            <a:endParaRPr lang="hu-HU" sz="2000" b="1" dirty="0"/>
          </a:p>
        </p:txBody>
      </p:sp>
      <p:sp>
        <p:nvSpPr>
          <p:cNvPr id="5" name="Balra nyíl 4"/>
          <p:cNvSpPr/>
          <p:nvPr/>
        </p:nvSpPr>
        <p:spPr>
          <a:xfrm>
            <a:off x="5822302" y="3498979"/>
            <a:ext cx="5019870" cy="16981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/>
              <a:t>invokáció (a Múzsa segítségül hívása)</a:t>
            </a:r>
            <a:endParaRPr lang="hu-HU" sz="2000" b="1" dirty="0"/>
          </a:p>
        </p:txBody>
      </p:sp>
      <p:sp>
        <p:nvSpPr>
          <p:cNvPr id="6" name="Téglalap 5"/>
          <p:cNvSpPr/>
          <p:nvPr/>
        </p:nvSpPr>
        <p:spPr>
          <a:xfrm>
            <a:off x="8985379" y="4763276"/>
            <a:ext cx="2220685" cy="7837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Keresztény módra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2144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472750" y="510504"/>
            <a:ext cx="559214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7.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Az nagy mindenható az földre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tekinte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Egy szembe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fordulásbol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világot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megnézé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De leginkább magyarokat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eszben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vette,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Nem járnak az úton, kit Fia rendelte.</a:t>
            </a:r>
          </a:p>
          <a:p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                       8.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Látá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az magyarnak állhatatlanságát,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Megvetvén az Istent, hogy imádna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bálvánt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Csak az, eresztené szájára az zablát,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Csak az, engedné meg, tölthetné meg torkát;</a:t>
            </a:r>
          </a:p>
          <a:p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   </a:t>
            </a:r>
            <a:r>
              <a:rPr lang="hu-H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(…)</a:t>
            </a:r>
            <a:endParaRPr lang="hu-HU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                        10.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De sok feslett erkölcs és nehéz káromlás,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Irigység,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gyülölség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és hamis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tanácslás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Fertelmes fajtalanság és rágalmazás,</a:t>
            </a:r>
            <a:b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Lopás, ember-ölés és örök tobzódás.</a:t>
            </a:r>
            <a:endParaRPr lang="hu-H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6033794" y="23010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11.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Megindúlt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ezekért méltán ű haragja,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Azért Mihály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archangyalt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magához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hivá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És kemény haragjában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igy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parancsolá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Ű szentsége előtt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archangyal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áll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vala</a:t>
            </a:r>
            <a:r>
              <a:rPr lang="hu-H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r>
              <a:rPr lang="hu-H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(……)</a:t>
            </a:r>
            <a:endParaRPr lang="hu-HU" sz="2400" dirty="0"/>
          </a:p>
        </p:txBody>
      </p:sp>
      <p:sp>
        <p:nvSpPr>
          <p:cNvPr id="7" name="Téglalap 6"/>
          <p:cNvSpPr/>
          <p:nvPr/>
        </p:nvSpPr>
        <p:spPr>
          <a:xfrm>
            <a:off x="6064897" y="248321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20.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Eredj azért,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archangyal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 szállj le pokolban,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Válassz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eggyet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az haragos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furiákban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És küldjed el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aztot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szultán Szulimánban,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Jutassa magyarokra való haragban</a:t>
            </a:r>
            <a:r>
              <a:rPr lang="hu-H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hu-HU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(…)</a:t>
            </a:r>
            <a:endParaRPr lang="hu-HU" sz="2400" dirty="0"/>
          </a:p>
        </p:txBody>
      </p:sp>
      <p:sp>
        <p:nvSpPr>
          <p:cNvPr id="8" name="Téglalap 7"/>
          <p:cNvSpPr/>
          <p:nvPr/>
        </p:nvSpPr>
        <p:spPr>
          <a:xfrm>
            <a:off x="6096000" y="467894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25.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Michael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archangyal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kezde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könyörgeni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És az igazakért igen esedezni: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"Uram! jámborokat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fogod-é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rontani?"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És az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hamissakért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fogod-é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 megverni?</a:t>
            </a:r>
            <a:endParaRPr lang="hu-HU" sz="2400" dirty="0"/>
          </a:p>
        </p:txBody>
      </p:sp>
      <p:sp>
        <p:nvSpPr>
          <p:cNvPr id="9" name="Téglalap 8"/>
          <p:cNvSpPr/>
          <p:nvPr/>
        </p:nvSpPr>
        <p:spPr>
          <a:xfrm>
            <a:off x="4478694" y="746449"/>
            <a:ext cx="5598367" cy="35083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 smtClean="0"/>
              <a:t>Az eposzok égi jelenettel kezdődnek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89622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1872" y="876462"/>
            <a:ext cx="9692640" cy="1325562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0070C0"/>
                </a:solidFill>
              </a:rPr>
              <a:t>A korban a katolikusok és protestánsok egymást okolják a hazát sújtó tragédiáért </a:t>
            </a:r>
            <a:endParaRPr lang="hu-HU" b="1" dirty="0">
              <a:solidFill>
                <a:srgbClr val="0070C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261872" y="2855167"/>
            <a:ext cx="8595360" cy="3698194"/>
          </a:xfrm>
        </p:spPr>
        <p:txBody>
          <a:bodyPr>
            <a:normAutofit/>
          </a:bodyPr>
          <a:lstStyle/>
          <a:p>
            <a:r>
              <a:rPr lang="hu-HU" sz="2800" dirty="0"/>
              <a:t> 12.</a:t>
            </a:r>
            <a:br>
              <a:rPr lang="hu-HU" sz="2800" dirty="0"/>
            </a:br>
            <a:r>
              <a:rPr lang="hu-HU" sz="2800" dirty="0"/>
              <a:t>"Nézd ama kemény </a:t>
            </a:r>
            <a:r>
              <a:rPr lang="hu-HU" sz="2800" dirty="0" err="1"/>
              <a:t>nyaku</a:t>
            </a:r>
            <a:r>
              <a:rPr lang="hu-HU" sz="2800" dirty="0"/>
              <a:t> és kevély </a:t>
            </a:r>
            <a:r>
              <a:rPr lang="hu-HU" sz="2800" dirty="0" err="1"/>
              <a:t>sciták</a:t>
            </a:r>
            <a:r>
              <a:rPr lang="hu-HU" sz="2800" dirty="0"/>
              <a:t/>
            </a:r>
            <a:br>
              <a:rPr lang="hu-HU" sz="2800" dirty="0"/>
            </a:br>
            <a:r>
              <a:rPr lang="hu-HU" sz="2800" dirty="0"/>
              <a:t>Jó </a:t>
            </a:r>
            <a:r>
              <a:rPr lang="hu-HU" sz="2800" dirty="0" err="1"/>
              <a:t>magyaroktol</a:t>
            </a:r>
            <a:r>
              <a:rPr lang="hu-HU" sz="2800" dirty="0"/>
              <a:t> mely igen elfajzottak,</a:t>
            </a:r>
            <a:br>
              <a:rPr lang="hu-HU" sz="2800" dirty="0"/>
            </a:br>
            <a:r>
              <a:rPr lang="hu-HU" sz="2800" dirty="0"/>
              <a:t>Szép keresztyén </a:t>
            </a:r>
            <a:r>
              <a:rPr lang="hu-HU" sz="2800" dirty="0" err="1"/>
              <a:t>hütöt</a:t>
            </a:r>
            <a:r>
              <a:rPr lang="hu-HU" sz="2800" dirty="0"/>
              <a:t> </a:t>
            </a:r>
            <a:r>
              <a:rPr lang="hu-HU" sz="2800" dirty="0" err="1"/>
              <a:t>lábok</a:t>
            </a:r>
            <a:r>
              <a:rPr lang="hu-HU" sz="2800" dirty="0"/>
              <a:t> alá nyomtak,</a:t>
            </a:r>
            <a:br>
              <a:rPr lang="hu-HU" sz="2800" dirty="0"/>
            </a:br>
            <a:r>
              <a:rPr lang="hu-HU" sz="2800" dirty="0"/>
              <a:t>Gyönyörködnek </a:t>
            </a:r>
            <a:r>
              <a:rPr lang="hu-HU" sz="2800" dirty="0" err="1"/>
              <a:t>külömb-külömb</a:t>
            </a:r>
            <a:r>
              <a:rPr lang="hu-HU" sz="2800" dirty="0"/>
              <a:t> vallásoknak.</a:t>
            </a:r>
          </a:p>
        </p:txBody>
      </p:sp>
    </p:spTree>
    <p:extLst>
      <p:ext uri="{BB962C8B-B14F-4D97-AF65-F5344CB8AC3E}">
        <p14:creationId xmlns:p14="http://schemas.microsoft.com/office/powerpoint/2010/main" val="141646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Zrínyi szózata vitézeihez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23.</a:t>
            </a:r>
            <a:br>
              <a:rPr lang="hu-HU" sz="2400" dirty="0"/>
            </a:br>
            <a:r>
              <a:rPr lang="hu-HU" sz="2400" dirty="0"/>
              <a:t>Előbb elfogy éltem, oh, erős vitézek,</a:t>
            </a:r>
            <a:br>
              <a:rPr lang="hu-HU" sz="2400" dirty="0"/>
            </a:br>
            <a:r>
              <a:rPr lang="hu-HU" sz="2400" dirty="0"/>
              <a:t>Hogysem kimondhassam kegyelmét Istennek,</a:t>
            </a:r>
            <a:br>
              <a:rPr lang="hu-HU" sz="2400" dirty="0"/>
            </a:br>
            <a:r>
              <a:rPr lang="hu-HU" sz="2400" dirty="0"/>
              <a:t>Most sem </a:t>
            </a:r>
            <a:r>
              <a:rPr lang="hu-HU" sz="2400" dirty="0" err="1"/>
              <a:t>hágy</a:t>
            </a:r>
            <a:r>
              <a:rPr lang="hu-HU" sz="2400" dirty="0"/>
              <a:t> el nagy </a:t>
            </a:r>
            <a:r>
              <a:rPr lang="hu-HU" sz="2400" dirty="0" err="1"/>
              <a:t>hatalmu</a:t>
            </a:r>
            <a:r>
              <a:rPr lang="hu-HU" sz="2400" dirty="0"/>
              <a:t> keze </a:t>
            </a:r>
            <a:r>
              <a:rPr lang="hu-HU" sz="2400" dirty="0" err="1"/>
              <a:t>tiktek</a:t>
            </a:r>
            <a:r>
              <a:rPr lang="hu-HU" sz="2400" dirty="0"/>
              <a:t>,</a:t>
            </a:r>
            <a:br>
              <a:rPr lang="hu-HU" sz="2400" dirty="0"/>
            </a:br>
            <a:r>
              <a:rPr lang="hu-HU" sz="2400" dirty="0"/>
              <a:t>Ti is ő szent </a:t>
            </a:r>
            <a:r>
              <a:rPr lang="hu-HU" sz="2400" dirty="0" err="1"/>
              <a:t>nevéjért</a:t>
            </a:r>
            <a:r>
              <a:rPr lang="hu-HU" sz="2400" dirty="0"/>
              <a:t> </a:t>
            </a:r>
            <a:r>
              <a:rPr lang="hu-HU" sz="2400" dirty="0" err="1"/>
              <a:t>serénkedjetek</a:t>
            </a:r>
            <a:r>
              <a:rPr lang="hu-HU" sz="2400" dirty="0"/>
              <a:t>.</a:t>
            </a:r>
          </a:p>
          <a:p>
            <a:r>
              <a:rPr lang="hu-HU" sz="2400" dirty="0"/>
              <a:t>                        24.</a:t>
            </a:r>
            <a:br>
              <a:rPr lang="hu-HU" sz="2400" dirty="0"/>
            </a:br>
            <a:r>
              <a:rPr lang="hu-HU" sz="2400" dirty="0"/>
              <a:t>Mindenfelől ránk néz az nagy keresztyénség,</a:t>
            </a:r>
            <a:br>
              <a:rPr lang="hu-HU" sz="2400" dirty="0"/>
            </a:br>
            <a:r>
              <a:rPr lang="hu-HU" sz="2400" dirty="0"/>
              <a:t>Mi vitéz kezünkön van minden </a:t>
            </a:r>
            <a:r>
              <a:rPr lang="hu-HU" sz="2400" dirty="0" err="1"/>
              <a:t>reménség</a:t>
            </a:r>
            <a:r>
              <a:rPr lang="hu-HU" sz="2400" dirty="0"/>
              <a:t>,</a:t>
            </a:r>
            <a:br>
              <a:rPr lang="hu-HU" sz="2400" dirty="0"/>
            </a:br>
            <a:r>
              <a:rPr lang="hu-HU" sz="2400" dirty="0"/>
              <a:t>Soha még mireánk nem </a:t>
            </a:r>
            <a:r>
              <a:rPr lang="hu-HU" sz="2400" dirty="0" err="1"/>
              <a:t>jütt</a:t>
            </a:r>
            <a:r>
              <a:rPr lang="hu-HU" sz="2400" dirty="0"/>
              <a:t> </a:t>
            </a:r>
            <a:r>
              <a:rPr lang="hu-HU" sz="2400" dirty="0" err="1"/>
              <a:t>rut</a:t>
            </a:r>
            <a:r>
              <a:rPr lang="hu-HU" sz="2400" dirty="0"/>
              <a:t> szégyenség,</a:t>
            </a:r>
            <a:br>
              <a:rPr lang="hu-HU" sz="2400" dirty="0"/>
            </a:br>
            <a:r>
              <a:rPr lang="hu-HU" sz="2400" dirty="0"/>
              <a:t>Azért rakva </a:t>
            </a:r>
            <a:r>
              <a:rPr lang="hu-HU" sz="2400" dirty="0" err="1"/>
              <a:t>hirünkkel</a:t>
            </a:r>
            <a:r>
              <a:rPr lang="hu-HU" sz="2400" dirty="0"/>
              <a:t> föld, tenger és ég.</a:t>
            </a:r>
          </a:p>
          <a:p>
            <a:r>
              <a:rPr lang="hu-HU" dirty="0"/>
              <a:t>                        </a:t>
            </a:r>
          </a:p>
        </p:txBody>
      </p:sp>
      <p:sp>
        <p:nvSpPr>
          <p:cNvPr id="4" name="Téglalap 3"/>
          <p:cNvSpPr/>
          <p:nvPr/>
        </p:nvSpPr>
        <p:spPr>
          <a:xfrm>
            <a:off x="8267917" y="4198775"/>
            <a:ext cx="3178629" cy="1660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/>
              <a:t>Védőbástya-motívum</a:t>
            </a:r>
            <a:endParaRPr lang="hu-HU" sz="2800" dirty="0"/>
          </a:p>
        </p:txBody>
      </p:sp>
      <p:sp>
        <p:nvSpPr>
          <p:cNvPr id="5" name="Téglalap 4"/>
          <p:cNvSpPr/>
          <p:nvPr/>
        </p:nvSpPr>
        <p:spPr>
          <a:xfrm>
            <a:off x="8267917" y="2114624"/>
            <a:ext cx="3178629" cy="1660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err="1" smtClean="0"/>
              <a:t>Athleta</a:t>
            </a:r>
            <a:r>
              <a:rPr lang="hu-HU" sz="2800" dirty="0" smtClean="0"/>
              <a:t> </a:t>
            </a:r>
            <a:r>
              <a:rPr lang="hu-HU" sz="2800" dirty="0" err="1" smtClean="0"/>
              <a:t>Christi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29604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Zrínyi szózata vitézeihez</a:t>
            </a: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8267917" y="2114624"/>
            <a:ext cx="3178629" cy="1660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/>
              <a:t>Hírnév és tisztességes halál (fő értékek)</a:t>
            </a:r>
            <a:endParaRPr lang="hu-HU" sz="2800" dirty="0"/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702035" y="1691322"/>
            <a:ext cx="8595360" cy="4351337"/>
          </a:xfrm>
        </p:spPr>
        <p:txBody>
          <a:bodyPr>
            <a:normAutofit/>
          </a:bodyPr>
          <a:lstStyle/>
          <a:p>
            <a:r>
              <a:rPr lang="hu-HU" sz="2400" dirty="0"/>
              <a:t>   25.</a:t>
            </a:r>
            <a:br>
              <a:rPr lang="hu-HU" sz="2400" dirty="0"/>
            </a:br>
            <a:r>
              <a:rPr lang="hu-HU" sz="2400" dirty="0"/>
              <a:t>Mostan megnevelnünk kell az mi </a:t>
            </a:r>
            <a:r>
              <a:rPr lang="hu-HU" sz="2400" dirty="0" err="1"/>
              <a:t>hirünket</a:t>
            </a:r>
            <a:r>
              <a:rPr lang="hu-HU" sz="2400" dirty="0"/>
              <a:t>,</a:t>
            </a:r>
            <a:br>
              <a:rPr lang="hu-HU" sz="2400" dirty="0"/>
            </a:br>
            <a:r>
              <a:rPr lang="hu-HU" sz="2400" dirty="0"/>
              <a:t>Avagy tisztességgel végeznünk éltünket;</a:t>
            </a:r>
            <a:br>
              <a:rPr lang="hu-HU" sz="2400" dirty="0"/>
            </a:br>
            <a:r>
              <a:rPr lang="hu-HU" sz="2400" dirty="0"/>
              <a:t>El nem rontja </a:t>
            </a:r>
            <a:r>
              <a:rPr lang="hu-HU" sz="2400" dirty="0" err="1"/>
              <a:t>üdő</a:t>
            </a:r>
            <a:r>
              <a:rPr lang="hu-HU" sz="2400" dirty="0"/>
              <a:t> cselekedetünket,</a:t>
            </a:r>
            <a:br>
              <a:rPr lang="hu-HU" sz="2400" dirty="0"/>
            </a:br>
            <a:r>
              <a:rPr lang="hu-HU" sz="2400" dirty="0" err="1"/>
              <a:t>Valamig</a:t>
            </a:r>
            <a:r>
              <a:rPr lang="hu-HU" sz="2400" dirty="0"/>
              <a:t> világ lesz, és lát ember eget.</a:t>
            </a:r>
          </a:p>
          <a:p>
            <a:r>
              <a:rPr lang="hu-HU" sz="2400" dirty="0"/>
              <a:t>                        26.</a:t>
            </a:r>
            <a:br>
              <a:rPr lang="hu-HU" sz="2400" dirty="0"/>
            </a:br>
            <a:r>
              <a:rPr lang="hu-HU" sz="2400" dirty="0"/>
              <a:t>Az is minekünk nagy tisztességünkre van,</a:t>
            </a:r>
            <a:br>
              <a:rPr lang="hu-HU" sz="2400" dirty="0"/>
            </a:br>
            <a:r>
              <a:rPr lang="hu-HU" sz="2400" dirty="0"/>
              <a:t>Hogy maga ellenségünk szultán Szulimán,</a:t>
            </a:r>
            <a:br>
              <a:rPr lang="hu-HU" sz="2400" dirty="0"/>
            </a:br>
            <a:r>
              <a:rPr lang="hu-HU" sz="2400" dirty="0"/>
              <a:t>Kit mi ha meggyőzünk, mint </a:t>
            </a:r>
            <a:r>
              <a:rPr lang="hu-HU" sz="2400" dirty="0" err="1"/>
              <a:t>reménségünk</a:t>
            </a:r>
            <a:r>
              <a:rPr lang="hu-HU" sz="2400" dirty="0"/>
              <a:t> van,</a:t>
            </a:r>
            <a:br>
              <a:rPr lang="hu-HU" sz="2400" dirty="0"/>
            </a:br>
            <a:r>
              <a:rPr lang="hu-HU" sz="2400" dirty="0" err="1"/>
              <a:t>Világbiró</a:t>
            </a:r>
            <a:r>
              <a:rPr lang="hu-HU" sz="2400" dirty="0"/>
              <a:t> császárt meggyőztük az harcban.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36833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Zrínyi szózata vitézeihez</a:t>
            </a: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8267917" y="2114624"/>
            <a:ext cx="3178629" cy="16608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/>
              <a:t>Hírnév és tisztességes halál (fő értékek)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374" y="1828800"/>
            <a:ext cx="8595360" cy="4351337"/>
          </a:xfrm>
        </p:spPr>
        <p:txBody>
          <a:bodyPr>
            <a:normAutofit/>
          </a:bodyPr>
          <a:lstStyle/>
          <a:p>
            <a:r>
              <a:rPr lang="hu-HU" sz="2400" dirty="0"/>
              <a:t> 27.</a:t>
            </a:r>
            <a:br>
              <a:rPr lang="hu-HU" sz="2400" dirty="0"/>
            </a:br>
            <a:r>
              <a:rPr lang="hu-HU" sz="2400" dirty="0"/>
              <a:t>Harcolnunk </a:t>
            </a:r>
            <a:r>
              <a:rPr lang="hu-HU" sz="2400" dirty="0" err="1"/>
              <a:t>peniglen</a:t>
            </a:r>
            <a:r>
              <a:rPr lang="hu-HU" sz="2400" dirty="0"/>
              <a:t> nem </a:t>
            </a:r>
            <a:r>
              <a:rPr lang="hu-HU" sz="2400" dirty="0" err="1"/>
              <a:t>akarmi</a:t>
            </a:r>
            <a:r>
              <a:rPr lang="hu-HU" sz="2400" dirty="0"/>
              <a:t> okért</a:t>
            </a:r>
            <a:br>
              <a:rPr lang="hu-HU" sz="2400" dirty="0"/>
            </a:br>
            <a:r>
              <a:rPr lang="hu-HU" sz="2400" dirty="0"/>
              <a:t>Kell, hanem keresztény szerelmes hazánkért,</a:t>
            </a:r>
            <a:br>
              <a:rPr lang="hu-HU" sz="2400" dirty="0"/>
            </a:br>
            <a:r>
              <a:rPr lang="hu-HU" sz="2400" dirty="0"/>
              <a:t>Urunkért, feleségünkért, gyermekinkért,</a:t>
            </a:r>
            <a:br>
              <a:rPr lang="hu-HU" sz="2400" dirty="0"/>
            </a:br>
            <a:r>
              <a:rPr lang="hu-HU" sz="2400" dirty="0"/>
              <a:t>Magunk tisztességéért és életünkért.</a:t>
            </a:r>
          </a:p>
          <a:p>
            <a:r>
              <a:rPr lang="hu-HU" sz="2400" dirty="0"/>
              <a:t>                        28.</a:t>
            </a:r>
            <a:br>
              <a:rPr lang="hu-HU" sz="2400" dirty="0"/>
            </a:br>
            <a:r>
              <a:rPr lang="hu-HU" sz="2400" dirty="0"/>
              <a:t>Előbb halva lássa pogány eb testünket,</a:t>
            </a:r>
            <a:br>
              <a:rPr lang="hu-HU" sz="2400" dirty="0"/>
            </a:br>
            <a:r>
              <a:rPr lang="hu-HU" sz="2400" dirty="0"/>
              <a:t>Hogysem elveszessük megszámlált </a:t>
            </a:r>
            <a:r>
              <a:rPr lang="hu-HU" sz="2400" dirty="0" err="1"/>
              <a:t>kéncsünket</a:t>
            </a:r>
            <a:r>
              <a:rPr lang="hu-HU" sz="2400" dirty="0"/>
              <a:t>,</a:t>
            </a:r>
            <a:br>
              <a:rPr lang="hu-HU" sz="2400" dirty="0"/>
            </a:br>
            <a:r>
              <a:rPr lang="hu-HU" sz="2400" dirty="0"/>
              <a:t>Hogysem ő </a:t>
            </a:r>
            <a:r>
              <a:rPr lang="hu-HU" sz="2400" dirty="0" err="1"/>
              <a:t>porázon</a:t>
            </a:r>
            <a:r>
              <a:rPr lang="hu-HU" sz="2400" dirty="0"/>
              <a:t> hordozzon bennünket,</a:t>
            </a:r>
            <a:br>
              <a:rPr lang="hu-HU" sz="2400" dirty="0"/>
            </a:br>
            <a:r>
              <a:rPr lang="hu-HU" sz="2400" dirty="0"/>
              <a:t>Szabadságunkkal </a:t>
            </a:r>
            <a:r>
              <a:rPr lang="hu-HU" sz="2400" dirty="0" err="1"/>
              <a:t>eggyütt</a:t>
            </a:r>
            <a:r>
              <a:rPr lang="hu-HU" sz="2400" dirty="0"/>
              <a:t> rontván </a:t>
            </a:r>
            <a:r>
              <a:rPr lang="hu-HU" sz="2400" dirty="0" err="1"/>
              <a:t>hirünket</a:t>
            </a:r>
            <a:r>
              <a:rPr lang="hu-HU" sz="2400" dirty="0"/>
              <a:t>.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7892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Zrínyi szózata vitézeihez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646051" y="1884784"/>
            <a:ext cx="8595360" cy="4351337"/>
          </a:xfrm>
        </p:spPr>
        <p:txBody>
          <a:bodyPr>
            <a:normAutofit/>
          </a:bodyPr>
          <a:lstStyle/>
          <a:p>
            <a:r>
              <a:rPr lang="hu-HU" sz="2400" dirty="0"/>
              <a:t>Ez a' hely s ez az vár légyen dicsőségünk,</a:t>
            </a:r>
            <a:br>
              <a:rPr lang="hu-HU" sz="2400" dirty="0"/>
            </a:br>
            <a:r>
              <a:rPr lang="hu-HU" sz="2400" b="1" dirty="0">
                <a:solidFill>
                  <a:srgbClr val="FF0000"/>
                </a:solidFill>
              </a:rPr>
              <a:t>Avagy madár gyomra mi koporsóhelyünk</a:t>
            </a:r>
            <a:r>
              <a:rPr lang="hu-HU" sz="2400" dirty="0"/>
              <a:t>.</a:t>
            </a:r>
            <a:br>
              <a:rPr lang="hu-HU" sz="2400" dirty="0"/>
            </a:br>
            <a:r>
              <a:rPr lang="hu-HU" sz="2400" dirty="0"/>
              <a:t>Mindenképpen emberek s vitézek legyünk,</a:t>
            </a:r>
            <a:br>
              <a:rPr lang="hu-HU" sz="2400" dirty="0"/>
            </a:br>
            <a:r>
              <a:rPr lang="hu-HU" sz="2400" dirty="0" err="1"/>
              <a:t>Ugy</a:t>
            </a:r>
            <a:r>
              <a:rPr lang="hu-HU" sz="2400" dirty="0"/>
              <a:t> marad meg örökkén az mi szép </a:t>
            </a:r>
            <a:r>
              <a:rPr lang="hu-HU" sz="2400" dirty="0" err="1"/>
              <a:t>hirünk</a:t>
            </a:r>
            <a:r>
              <a:rPr lang="hu-HU" sz="2400" dirty="0"/>
              <a:t>.</a:t>
            </a:r>
          </a:p>
          <a:p>
            <a:r>
              <a:rPr lang="hu-HU" sz="2400" dirty="0"/>
              <a:t>                        35.</a:t>
            </a:r>
            <a:br>
              <a:rPr lang="hu-HU" sz="2400" dirty="0"/>
            </a:br>
            <a:r>
              <a:rPr lang="hu-HU" sz="2400" b="1" dirty="0">
                <a:solidFill>
                  <a:srgbClr val="FF0000"/>
                </a:solidFill>
              </a:rPr>
              <a:t>Fejem </a:t>
            </a:r>
            <a:r>
              <a:rPr lang="hu-HU" sz="2400" b="1" dirty="0" err="1">
                <a:solidFill>
                  <a:srgbClr val="FF0000"/>
                </a:solidFill>
              </a:rPr>
              <a:t>fennáltáig</a:t>
            </a:r>
            <a:r>
              <a:rPr lang="hu-HU" sz="2400" b="1" dirty="0">
                <a:solidFill>
                  <a:srgbClr val="FF0000"/>
                </a:solidFill>
              </a:rPr>
              <a:t> </a:t>
            </a:r>
            <a:r>
              <a:rPr lang="hu-HU" sz="2400" b="1" dirty="0" err="1">
                <a:solidFill>
                  <a:srgbClr val="FF0000"/>
                </a:solidFill>
              </a:rPr>
              <a:t>lészek</a:t>
            </a:r>
            <a:r>
              <a:rPr lang="hu-HU" sz="2400" b="1" dirty="0">
                <a:solidFill>
                  <a:srgbClr val="FF0000"/>
                </a:solidFill>
              </a:rPr>
              <a:t> én veletek,</a:t>
            </a:r>
            <a:br>
              <a:rPr lang="hu-HU" sz="2400" b="1" dirty="0">
                <a:solidFill>
                  <a:srgbClr val="FF0000"/>
                </a:solidFill>
              </a:rPr>
            </a:br>
            <a:r>
              <a:rPr lang="hu-HU" sz="2400" dirty="0"/>
              <a:t>Esküszem seregek élő Istenének!</a:t>
            </a:r>
            <a:br>
              <a:rPr lang="hu-HU" sz="2400" dirty="0"/>
            </a:br>
            <a:r>
              <a:rPr lang="hu-HU" sz="2400" dirty="0" err="1"/>
              <a:t>Kivánom</a:t>
            </a:r>
            <a:r>
              <a:rPr lang="hu-HU" sz="2400" dirty="0"/>
              <a:t>, hogy ti is </a:t>
            </a:r>
            <a:r>
              <a:rPr lang="hu-HU" sz="2400" dirty="0" err="1"/>
              <a:t>igy</a:t>
            </a:r>
            <a:r>
              <a:rPr lang="hu-HU" sz="2400" dirty="0"/>
              <a:t> cselekedjetek,</a:t>
            </a:r>
            <a:br>
              <a:rPr lang="hu-HU" sz="2400" dirty="0"/>
            </a:br>
            <a:r>
              <a:rPr lang="hu-HU" sz="2400" dirty="0"/>
              <a:t>Éles szablyát kézben tartván esküdjetek."</a:t>
            </a:r>
          </a:p>
          <a:p>
            <a:endParaRPr lang="hu-HU" sz="2400" dirty="0"/>
          </a:p>
        </p:txBody>
      </p:sp>
      <p:sp>
        <p:nvSpPr>
          <p:cNvPr id="6" name="Téglalap 5"/>
          <p:cNvSpPr/>
          <p:nvPr/>
        </p:nvSpPr>
        <p:spPr>
          <a:xfrm>
            <a:off x="7352522" y="5038531"/>
            <a:ext cx="4273421" cy="1530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/>
              <a:t>A szónok megesketi hallgatóit: </a:t>
            </a:r>
            <a:r>
              <a:rPr lang="hu-HU" sz="2800" dirty="0" smtClean="0">
                <a:solidFill>
                  <a:schemeClr val="tx1"/>
                </a:solidFill>
              </a:rPr>
              <a:t>irodalmi  minta lett</a:t>
            </a:r>
            <a:endParaRPr lang="hu-HU" sz="2800" dirty="0">
              <a:solidFill>
                <a:schemeClr val="tx1"/>
              </a:solidFill>
            </a:endParaRPr>
          </a:p>
        </p:txBody>
      </p:sp>
      <p:sp>
        <p:nvSpPr>
          <p:cNvPr id="7" name="Balra nyíl 6"/>
          <p:cNvSpPr/>
          <p:nvPr/>
        </p:nvSpPr>
        <p:spPr>
          <a:xfrm>
            <a:off x="7352522" y="3788228"/>
            <a:ext cx="3956180" cy="74644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Rituális lefejezés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8" name="Balra nyíl 7"/>
          <p:cNvSpPr/>
          <p:nvPr/>
        </p:nvSpPr>
        <p:spPr>
          <a:xfrm>
            <a:off x="7669763" y="2193540"/>
            <a:ext cx="3956180" cy="74644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</a:rPr>
              <a:t>Nem szokványos!</a:t>
            </a:r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Barokk képek, nyelvhasználat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1872" y="2206171"/>
            <a:ext cx="8595360" cy="4351337"/>
          </a:xfrm>
        </p:spPr>
        <p:txBody>
          <a:bodyPr>
            <a:normAutofit/>
          </a:bodyPr>
          <a:lstStyle/>
          <a:p>
            <a:r>
              <a:rPr lang="hu-HU" sz="2800" dirty="0"/>
              <a:t>Láttad-e az halált az falon leírva,</a:t>
            </a:r>
            <a:br>
              <a:rPr lang="hu-HU" sz="2800" dirty="0"/>
            </a:br>
            <a:r>
              <a:rPr lang="hu-HU" sz="2800" dirty="0"/>
              <a:t>Mely </a:t>
            </a:r>
            <a:r>
              <a:rPr lang="hu-HU" sz="2800" dirty="0" err="1"/>
              <a:t>rettenesül</a:t>
            </a:r>
            <a:r>
              <a:rPr lang="hu-HU" sz="2800" dirty="0"/>
              <a:t> kaszáját hordozza,</a:t>
            </a:r>
            <a:br>
              <a:rPr lang="hu-HU" sz="2800" dirty="0"/>
            </a:br>
            <a:r>
              <a:rPr lang="hu-HU" sz="2800" dirty="0"/>
              <a:t>Bán oly rettenetes az török táborban,</a:t>
            </a:r>
            <a:br>
              <a:rPr lang="hu-HU" sz="2800" dirty="0"/>
            </a:br>
            <a:r>
              <a:rPr lang="hu-HU" sz="2800" dirty="0"/>
              <a:t>Mint kasza előtt fű, hull török halomban.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029" y="3889423"/>
            <a:ext cx="6468382" cy="24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8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Zöld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Nézet</Template>
  <TotalTime>152</TotalTime>
  <Words>314</Words>
  <Application>Microsoft Office PowerPoint</Application>
  <PresentationFormat>Szélesvásznú</PresentationFormat>
  <Paragraphs>69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1" baseType="lpstr">
      <vt:lpstr>Arial</vt:lpstr>
      <vt:lpstr>Century Schoolbook</vt:lpstr>
      <vt:lpstr>Times New Roman</vt:lpstr>
      <vt:lpstr>Wingdings 2</vt:lpstr>
      <vt:lpstr>View</vt:lpstr>
      <vt:lpstr>Zrínyi Miklós</vt:lpstr>
      <vt:lpstr>1566. Szigetvár ostroma</vt:lpstr>
      <vt:lpstr>PowerPoint bemutató</vt:lpstr>
      <vt:lpstr>PowerPoint bemutató</vt:lpstr>
      <vt:lpstr>PowerPoint bemutató</vt:lpstr>
      <vt:lpstr>PowerPoint bemutató</vt:lpstr>
      <vt:lpstr>Rövid története</vt:lpstr>
      <vt:lpstr>Műfaja: eposz</vt:lpstr>
      <vt:lpstr>PowerPoint bemutató</vt:lpstr>
      <vt:lpstr>PowerPoint bemutató</vt:lpstr>
      <vt:lpstr>A korban a katolikusok és protestánsok egymást okolják a hazát sújtó tragédiáért </vt:lpstr>
      <vt:lpstr>Zrínyi szózata vitézeihez</vt:lpstr>
      <vt:lpstr>Zrínyi szózata vitézeihez</vt:lpstr>
      <vt:lpstr>Zrínyi szózata vitézeihez</vt:lpstr>
      <vt:lpstr>Zrínyi szózata vitézeihez</vt:lpstr>
      <vt:lpstr>Barokk képek, nyelvhasználat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Zrínyi Miklós</dc:title>
  <dc:creator>Admin</dc:creator>
  <cp:lastModifiedBy>Admin</cp:lastModifiedBy>
  <cp:revision>32</cp:revision>
  <dcterms:created xsi:type="dcterms:W3CDTF">2020-10-23T19:02:18Z</dcterms:created>
  <dcterms:modified xsi:type="dcterms:W3CDTF">2020-12-30T18:36:08Z</dcterms:modified>
</cp:coreProperties>
</file>