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75" r:id="rId3"/>
    <p:sldId id="277" r:id="rId4"/>
    <p:sldId id="281" r:id="rId5"/>
    <p:sldId id="286" r:id="rId6"/>
    <p:sldId id="260" r:id="rId7"/>
    <p:sldId id="287" r:id="rId8"/>
    <p:sldId id="288" r:id="rId9"/>
    <p:sldId id="292" r:id="rId10"/>
    <p:sldId id="261" r:id="rId11"/>
    <p:sldId id="293" r:id="rId12"/>
    <p:sldId id="289" r:id="rId13"/>
    <p:sldId id="294" r:id="rId14"/>
    <p:sldId id="296" r:id="rId15"/>
  </p:sldIdLst>
  <p:sldSz cx="9144000" cy="6858000" type="screen4x3"/>
  <p:notesSz cx="6858000" cy="91440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20E"/>
    <a:srgbClr val="402920"/>
    <a:srgbClr val="482E24"/>
    <a:srgbClr val="F7EEE5"/>
    <a:srgbClr val="8452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3DE50-6AA9-4060-BF80-A6D449ECB8A9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902389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F2C67-FDBE-42D7-9330-211D780CE1DF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424406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F652B-7A2E-4B7F-A911-408D5CC2D507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271229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6D822-5221-4D13-B3B4-09B17962226E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706128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BCBB1-687C-4A0D-8094-2A66B95F26FE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3541192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6B29-0D49-47B1-930E-55B74E7E1D0C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107717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741A7-E946-41A8-A676-DBDF628C2745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1149909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29578-A3DB-407A-8C2B-461715955BA4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281785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4DD62-6061-4756-9FA5-F634327EA14A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205029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72E10-1A51-42EB-A9C0-59DCF8E30AA2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2128724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dirty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12AF8-D5AC-44DD-BC40-AAFCDA70D237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366422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3CF699CF-A5E0-4FEE-A52E-D84A364A0F4B}" type="slidenum">
              <a:rPr lang="hu-HU" altLang="hu-HU"/>
              <a:pPr>
                <a:defRPr/>
              </a:pPr>
              <a:t>‹#›</a:t>
            </a:fld>
            <a:endParaRPr lang="hu-HU" altLang="hu-HU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317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332656"/>
            <a:ext cx="4464496" cy="9361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/>
              <a:t>Meg akarlak tartani</a:t>
            </a:r>
            <a:endParaRPr lang="hu-HU" sz="3600" dirty="0"/>
          </a:p>
        </p:txBody>
      </p:sp>
      <p:sp>
        <p:nvSpPr>
          <p:cNvPr id="3" name="Téglalap 2"/>
          <p:cNvSpPr/>
          <p:nvPr/>
        </p:nvSpPr>
        <p:spPr>
          <a:xfrm>
            <a:off x="179512" y="1403826"/>
            <a:ext cx="4824536" cy="52476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 </a:t>
            </a:r>
            <a:r>
              <a:rPr lang="hu-HU" sz="2400" dirty="0" smtClean="0"/>
              <a:t>nyíltan </a:t>
            </a:r>
            <a:r>
              <a:rPr lang="hu-HU" sz="2400" dirty="0"/>
              <a:t>ír az erotikáról, a testi </a:t>
            </a:r>
            <a:r>
              <a:rPr lang="hu-HU" sz="2400" dirty="0" smtClean="0"/>
              <a:t>vágyról</a:t>
            </a: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a </a:t>
            </a:r>
            <a:r>
              <a:rPr lang="hu-HU" sz="2400" dirty="0"/>
              <a:t>férfi lelki és testi </a:t>
            </a:r>
            <a:r>
              <a:rPr lang="hu-HU" sz="2400" dirty="0" smtClean="0"/>
              <a:t>kiszolgáltatottsága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Ambivalencia: </a:t>
            </a:r>
            <a:r>
              <a:rPr lang="hu-HU" sz="2400" dirty="0"/>
              <a:t>vonzás és </a:t>
            </a:r>
            <a:r>
              <a:rPr lang="hu-HU" sz="2400" dirty="0" smtClean="0"/>
              <a:t>taszítás</a:t>
            </a: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Kifejezőeszközei </a:t>
            </a:r>
            <a:r>
              <a:rPr lang="hu-HU" sz="2400" dirty="0"/>
              <a:t>expresszívek, </a:t>
            </a:r>
            <a:r>
              <a:rPr lang="hu-HU" sz="2400" dirty="0" smtClean="0"/>
              <a:t>szokatlanok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szakít </a:t>
            </a:r>
            <a:r>
              <a:rPr lang="hu-HU" sz="2400" dirty="0"/>
              <a:t>a szerelmi líra korábbi </a:t>
            </a:r>
            <a:r>
              <a:rPr lang="hu-HU" sz="2400" dirty="0" smtClean="0"/>
              <a:t>sablonjaival</a:t>
            </a: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 a </a:t>
            </a:r>
            <a:r>
              <a:rPr lang="hu-HU" sz="2400" dirty="0"/>
              <a:t>szerelem = játszma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mazochizmus</a:t>
            </a:r>
            <a:endParaRPr lang="hu-HU" sz="2400" dirty="0"/>
          </a:p>
          <a:p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4211960" y="5013176"/>
            <a:ext cx="4608512" cy="1296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M</a:t>
            </a:r>
            <a:r>
              <a:rPr lang="hu-HU" dirty="0" smtClean="0"/>
              <a:t>ikor </a:t>
            </a:r>
            <a:r>
              <a:rPr lang="hu-HU" dirty="0"/>
              <a:t>a legtüzesebb az ajkam, </a:t>
            </a:r>
            <a:endParaRPr lang="hu-HU" dirty="0" smtClean="0"/>
          </a:p>
          <a:p>
            <a:pPr algn="ctr"/>
            <a:r>
              <a:rPr lang="hu-HU" dirty="0" smtClean="0"/>
              <a:t>akkor </a:t>
            </a:r>
            <a:r>
              <a:rPr lang="hu-HU" dirty="0"/>
              <a:t>fagyjon meg a </a:t>
            </a:r>
            <a:r>
              <a:rPr lang="hu-HU" dirty="0" smtClean="0"/>
              <a:t>tied,</a:t>
            </a:r>
          </a:p>
          <a:p>
            <a:pPr algn="ctr"/>
            <a:r>
              <a:rPr lang="hu-HU" dirty="0" smtClean="0"/>
              <a:t>Taposs </a:t>
            </a:r>
            <a:r>
              <a:rPr lang="hu-HU" dirty="0"/>
              <a:t>és rúgj kacagva rajtam</a:t>
            </a:r>
            <a:r>
              <a:rPr lang="hu-HU" dirty="0" smtClean="0"/>
              <a:t>.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5436096" y="332656"/>
            <a:ext cx="3240360" cy="144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Testedet, a kéjekre gyúltat,</a:t>
            </a:r>
            <a:br>
              <a:rPr lang="hu-HU" dirty="0"/>
            </a:br>
            <a:r>
              <a:rPr lang="hu-HU" dirty="0"/>
              <a:t>Hadd lássam mindig hóditón,</a:t>
            </a:r>
            <a:br>
              <a:rPr lang="hu-HU" dirty="0"/>
            </a:br>
            <a:r>
              <a:rPr lang="hu-HU" dirty="0"/>
              <a:t>Illatos vánkosán a multnak.</a:t>
            </a:r>
          </a:p>
        </p:txBody>
      </p:sp>
      <p:sp>
        <p:nvSpPr>
          <p:cNvPr id="7" name="Téglalap 6"/>
          <p:cNvSpPr/>
          <p:nvPr/>
        </p:nvSpPr>
        <p:spPr>
          <a:xfrm>
            <a:off x="3995936" y="2726969"/>
            <a:ext cx="352839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Elhagylak, mert nagyon kivánlak.</a:t>
            </a:r>
          </a:p>
        </p:txBody>
      </p:sp>
      <p:sp>
        <p:nvSpPr>
          <p:cNvPr id="8" name="Téglalap 7"/>
          <p:cNvSpPr/>
          <p:nvPr/>
        </p:nvSpPr>
        <p:spPr>
          <a:xfrm>
            <a:off x="4808552" y="3927123"/>
            <a:ext cx="295232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Hóhérok az eleven vágyak,</a:t>
            </a:r>
            <a:br>
              <a:rPr lang="hu-HU" dirty="0"/>
            </a:br>
            <a:r>
              <a:rPr lang="hu-HU" dirty="0"/>
              <a:t>Átok a legszebb jelen is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349081"/>
            <a:ext cx="4978896" cy="1143000"/>
          </a:xfrm>
        </p:spPr>
        <p:txBody>
          <a:bodyPr/>
          <a:lstStyle/>
          <a:p>
            <a:r>
              <a:rPr lang="hu-HU" dirty="0" smtClean="0"/>
              <a:t>Tüzes seb vagyok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2031" y="1600200"/>
            <a:ext cx="4510009" cy="1540767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Újfajta szerelmi vágy megfogalmazása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1907704" y="4149080"/>
            <a:ext cx="4176464" cy="20882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Vágy szaggatott föl, csók vérezett meg,</a:t>
            </a:r>
            <a:br>
              <a:rPr lang="hu-HU" dirty="0"/>
            </a:br>
            <a:r>
              <a:rPr lang="hu-HU" dirty="0"/>
              <a:t>Seb vagyok, tüzes, új kínra éhes,</a:t>
            </a:r>
            <a:br>
              <a:rPr lang="hu-HU" dirty="0"/>
            </a:br>
            <a:r>
              <a:rPr lang="hu-HU" dirty="0"/>
              <a:t>Adj kínt nekem, a megéhezettnek:</a:t>
            </a:r>
            <a:br>
              <a:rPr lang="hu-HU" dirty="0"/>
            </a:br>
            <a:r>
              <a:rPr lang="hu-HU" dirty="0"/>
              <a:t>Seb vagyok, csókolj, égess ki, égess.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9890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Lédával a bálban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56792"/>
            <a:ext cx="5482952" cy="4569371"/>
          </a:xfrm>
        </p:spPr>
        <p:txBody>
          <a:bodyPr/>
          <a:lstStyle/>
          <a:p>
            <a:r>
              <a:rPr lang="hu-HU" sz="2400" dirty="0" smtClean="0"/>
              <a:t>Szimbolista vers</a:t>
            </a:r>
          </a:p>
          <a:p>
            <a:r>
              <a:rPr lang="hu-HU" sz="2400" dirty="0" smtClean="0"/>
              <a:t>központi </a:t>
            </a:r>
            <a:r>
              <a:rPr lang="hu-HU" sz="2400" dirty="0"/>
              <a:t>szimbóluma a </a:t>
            </a:r>
            <a:r>
              <a:rPr lang="hu-HU" sz="2400" dirty="0" smtClean="0"/>
              <a:t>bál (élet)</a:t>
            </a:r>
          </a:p>
          <a:p>
            <a:r>
              <a:rPr lang="hu-HU" sz="2400" dirty="0" smtClean="0"/>
              <a:t>ellentétekre épül:</a:t>
            </a:r>
          </a:p>
          <a:p>
            <a:endParaRPr lang="hu-HU" sz="2400" dirty="0"/>
          </a:p>
          <a:p>
            <a:r>
              <a:rPr lang="hu-HU" sz="2400" i="1" dirty="0" smtClean="0"/>
              <a:t>sikolt </a:t>
            </a:r>
            <a:r>
              <a:rPr lang="hu-HU" sz="2400" i="1" dirty="0"/>
              <a:t>a </a:t>
            </a:r>
            <a:r>
              <a:rPr lang="hu-HU" sz="2400" i="1" dirty="0" smtClean="0"/>
              <a:t>zene - elhal </a:t>
            </a:r>
            <a:r>
              <a:rPr lang="hu-HU" sz="2400" i="1" dirty="0"/>
              <a:t>a zene, </a:t>
            </a:r>
            <a:endParaRPr lang="hu-HU" sz="2400" i="1" dirty="0" smtClean="0"/>
          </a:p>
          <a:p>
            <a:r>
              <a:rPr lang="hu-HU" sz="2400" i="1" dirty="0" smtClean="0"/>
              <a:t>Rózsakoszorús ifjak – fekete pár</a:t>
            </a:r>
          </a:p>
          <a:p>
            <a:r>
              <a:rPr lang="hu-HU" sz="2400" i="1" dirty="0" smtClean="0"/>
              <a:t>forró </a:t>
            </a:r>
            <a:r>
              <a:rPr lang="hu-HU" sz="2400" i="1" dirty="0"/>
              <a:t>– </a:t>
            </a:r>
            <a:r>
              <a:rPr lang="hu-HU" sz="2400" i="1" dirty="0" smtClean="0"/>
              <a:t>dideregve</a:t>
            </a:r>
          </a:p>
          <a:p>
            <a:r>
              <a:rPr lang="hu-HU" sz="2400" i="1" dirty="0" smtClean="0"/>
              <a:t>boldog </a:t>
            </a:r>
            <a:r>
              <a:rPr lang="hu-HU" sz="2400" i="1" dirty="0"/>
              <a:t>– </a:t>
            </a:r>
            <a:r>
              <a:rPr lang="hu-HU" sz="2400" dirty="0" smtClean="0"/>
              <a:t>sírva</a:t>
            </a:r>
          </a:p>
          <a:p>
            <a:endParaRPr lang="hu-HU" sz="2400" dirty="0" smtClean="0"/>
          </a:p>
          <a:p>
            <a:r>
              <a:rPr lang="hu-HU" sz="2400" dirty="0" smtClean="0"/>
              <a:t>Ady </a:t>
            </a:r>
            <a:r>
              <a:rPr lang="hu-HU" sz="2400" dirty="0"/>
              <a:t>és Léda szembenállása a hétköznapi világgal</a:t>
            </a:r>
          </a:p>
          <a:p>
            <a:endParaRPr lang="hu-HU" sz="2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90235" y="2038923"/>
            <a:ext cx="3644250" cy="36442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40152" y="2576786"/>
            <a:ext cx="3671813" cy="367181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5580112" y="2984640"/>
            <a:ext cx="3787924" cy="3787924"/>
          </a:xfrm>
          <a:prstGeom prst="rect">
            <a:avLst/>
          </a:prstGeom>
        </p:spPr>
      </p:pic>
      <p:sp>
        <p:nvSpPr>
          <p:cNvPr id="7" name="Ellipszis 6"/>
          <p:cNvSpPr/>
          <p:nvPr/>
        </p:nvSpPr>
        <p:spPr>
          <a:xfrm>
            <a:off x="7011525" y="4450354"/>
            <a:ext cx="925098" cy="864096"/>
          </a:xfrm>
          <a:prstGeom prst="ellipse">
            <a:avLst/>
          </a:prstGeom>
          <a:solidFill>
            <a:schemeClr val="accent4">
              <a:lumMod val="10000"/>
            </a:schemeClr>
          </a:solidFill>
          <a:effectLst>
            <a:softEdge rad="3175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2729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43000"/>
          </a:xfrm>
        </p:spPr>
        <p:txBody>
          <a:bodyPr/>
          <a:lstStyle/>
          <a:p>
            <a:r>
              <a:rPr lang="hu-HU" dirty="0" smtClean="0"/>
              <a:t>Héja-nász az avaron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hu-HU" dirty="0" smtClean="0"/>
              <a:t>jelkép felcserélése</a:t>
            </a:r>
          </a:p>
          <a:p>
            <a:r>
              <a:rPr lang="hu-HU" dirty="0" smtClean="0"/>
              <a:t>ragadozó (köztük dúló harc)</a:t>
            </a:r>
          </a:p>
          <a:p>
            <a:endParaRPr lang="hu-HU" dirty="0"/>
          </a:p>
          <a:p>
            <a:endParaRPr lang="hu-HU" dirty="0" smtClean="0"/>
          </a:p>
          <a:p>
            <a:r>
              <a:rPr lang="hu-HU" dirty="0" smtClean="0"/>
              <a:t>Háttér (évszakok) hagyományos szimbolikát követ</a:t>
            </a:r>
          </a:p>
          <a:p>
            <a:r>
              <a:rPr lang="hu-HU" dirty="0"/>
              <a:t>h</a:t>
            </a:r>
            <a:r>
              <a:rPr lang="hu-HU" dirty="0" smtClean="0"/>
              <a:t>alálraítéltség</a:t>
            </a:r>
          </a:p>
        </p:txBody>
      </p:sp>
      <p:sp>
        <p:nvSpPr>
          <p:cNvPr id="4" name="Téglalap 3"/>
          <p:cNvSpPr/>
          <p:nvPr/>
        </p:nvSpPr>
        <p:spPr>
          <a:xfrm>
            <a:off x="5364088" y="4581128"/>
            <a:ext cx="3528392" cy="13681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Ez az utolsó nászunk nékünk:</a:t>
            </a:r>
            <a:br>
              <a:rPr lang="hu-HU" dirty="0"/>
            </a:br>
            <a:r>
              <a:rPr lang="hu-HU" dirty="0"/>
              <a:t>Egymás husába beletépünk</a:t>
            </a:r>
            <a:br>
              <a:rPr lang="hu-HU" dirty="0"/>
            </a:br>
            <a:r>
              <a:rPr lang="hu-HU" dirty="0"/>
              <a:t>S lehullunk az őszi avaron.</a:t>
            </a:r>
          </a:p>
        </p:txBody>
      </p:sp>
      <p:sp>
        <p:nvSpPr>
          <p:cNvPr id="6" name="Téglalap 5"/>
          <p:cNvSpPr/>
          <p:nvPr/>
        </p:nvSpPr>
        <p:spPr>
          <a:xfrm>
            <a:off x="1000283" y="2924944"/>
            <a:ext cx="3528392" cy="7942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Két lankadt szárnyú héja-madár</a:t>
            </a:r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1902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Összegzés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0068" y="2332037"/>
            <a:ext cx="8229600" cy="4525963"/>
          </a:xfrm>
          <a:solidFill>
            <a:schemeClr val="bg2"/>
          </a:solidFill>
        </p:spPr>
        <p:txBody>
          <a:bodyPr/>
          <a:lstStyle/>
          <a:p>
            <a:r>
              <a:rPr lang="hu-HU" sz="2400" dirty="0"/>
              <a:t>Ady szerelmi költészetének csúcsát a Léda-versek </a:t>
            </a:r>
            <a:r>
              <a:rPr lang="hu-HU" sz="2400" dirty="0" smtClean="0"/>
              <a:t>jelentik.</a:t>
            </a:r>
          </a:p>
          <a:p>
            <a:r>
              <a:rPr lang="hu-HU" sz="2400" dirty="0" smtClean="0"/>
              <a:t>Olyan </a:t>
            </a:r>
            <a:r>
              <a:rPr lang="hu-HU" sz="2400" dirty="0"/>
              <a:t>érzéseket és élményeket fogalmaz meg, amelyeket </a:t>
            </a:r>
            <a:r>
              <a:rPr lang="hu-HU" sz="2400" dirty="0" smtClean="0"/>
              <a:t>esetleg részleteiben </a:t>
            </a:r>
            <a:r>
              <a:rPr lang="hu-HU" sz="2400" dirty="0"/>
              <a:t>már megfogalmaztak, de így összességében nem. </a:t>
            </a:r>
            <a:endParaRPr lang="hu-HU" sz="2400" dirty="0" smtClean="0"/>
          </a:p>
          <a:p>
            <a:r>
              <a:rPr lang="hu-HU" sz="2400" dirty="0" smtClean="0"/>
              <a:t>Hatása </a:t>
            </a:r>
            <a:r>
              <a:rPr lang="hu-HU" sz="2400" dirty="0"/>
              <a:t>azzal is magyarázható, hogy a (szerelmes) ember magára ismerhet Ady élményeiben, </a:t>
            </a:r>
            <a:endParaRPr lang="hu-HU" sz="2400" dirty="0" smtClean="0"/>
          </a:p>
          <a:p>
            <a:r>
              <a:rPr lang="hu-HU" sz="2400" dirty="0" smtClean="0"/>
              <a:t>az </a:t>
            </a:r>
            <a:r>
              <a:rPr lang="hu-HU" sz="2400" dirty="0"/>
              <a:t>életrajzi hátteret ismerve a versek </a:t>
            </a:r>
            <a:r>
              <a:rPr lang="hu-HU" sz="2400" dirty="0" smtClean="0"/>
              <a:t>hitelesek</a:t>
            </a:r>
          </a:p>
          <a:p>
            <a:r>
              <a:rPr lang="hu-HU" sz="2400" dirty="0" smtClean="0"/>
              <a:t>nyelvi </a:t>
            </a:r>
            <a:r>
              <a:rPr lang="hu-HU" sz="2400" dirty="0"/>
              <a:t>erejük egyedülálló.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8086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ím 1"/>
          <p:cNvSpPr>
            <a:spLocks noGrp="1"/>
          </p:cNvSpPr>
          <p:nvPr>
            <p:ph type="title"/>
          </p:nvPr>
        </p:nvSpPr>
        <p:spPr>
          <a:xfrm>
            <a:off x="827584" y="32923"/>
            <a:ext cx="5349280" cy="1143000"/>
          </a:xfrm>
        </p:spPr>
        <p:txBody>
          <a:bodyPr/>
          <a:lstStyle/>
          <a:p>
            <a:pPr eaLnBrk="1" hangingPunct="1"/>
            <a:r>
              <a:rPr lang="hu-HU" altLang="hu-HU" dirty="0" smtClean="0"/>
              <a:t>Pályája</a:t>
            </a:r>
          </a:p>
        </p:txBody>
      </p:sp>
      <p:sp>
        <p:nvSpPr>
          <p:cNvPr id="3075" name="Tartalom helye 2"/>
          <p:cNvSpPr>
            <a:spLocks noGrp="1"/>
          </p:cNvSpPr>
          <p:nvPr>
            <p:ph idx="1"/>
          </p:nvPr>
        </p:nvSpPr>
        <p:spPr>
          <a:xfrm>
            <a:off x="457200" y="3998024"/>
            <a:ext cx="8229600" cy="2103941"/>
          </a:xfrm>
        </p:spPr>
        <p:txBody>
          <a:bodyPr/>
          <a:lstStyle/>
          <a:p>
            <a:pPr eaLnBrk="1" hangingPunct="1"/>
            <a:r>
              <a:rPr lang="hu-HU" altLang="hu-HU" sz="2800" dirty="0" smtClean="0"/>
              <a:t>Karrierje Nagyváradon indul (újságírás + verseskötetek)</a:t>
            </a:r>
          </a:p>
          <a:p>
            <a:pPr eaLnBrk="1" hangingPunct="1"/>
            <a:r>
              <a:rPr lang="hu-HU" altLang="hu-HU" sz="2800" b="1" dirty="0" smtClean="0"/>
              <a:t>Szemléletét, költészetének irányát a </a:t>
            </a:r>
            <a:r>
              <a:rPr lang="hu-HU" altLang="hu-HU" sz="2800" b="1" dirty="0"/>
              <a:t>P</a:t>
            </a:r>
            <a:r>
              <a:rPr lang="hu-HU" altLang="hu-HU" sz="2800" b="1" dirty="0" smtClean="0"/>
              <a:t>árizsba tett útjai gyökeresen megváltoztatták</a:t>
            </a:r>
            <a:endParaRPr lang="hu-HU" altLang="hu-HU" sz="2800" b="1" dirty="0"/>
          </a:p>
          <a:p>
            <a:pPr eaLnBrk="1" hangingPunct="1"/>
            <a:endParaRPr lang="hu-HU" altLang="hu-HU" sz="2800" dirty="0" smtClean="0"/>
          </a:p>
          <a:p>
            <a:pPr eaLnBrk="1" hangingPunct="1"/>
            <a:endParaRPr lang="hu-HU" altLang="hu-HU" sz="2800" dirty="0" smtClean="0"/>
          </a:p>
          <a:p>
            <a:pPr marL="0" indent="0" eaLnBrk="1" hangingPunct="1">
              <a:buNone/>
            </a:pPr>
            <a:endParaRPr lang="hu-HU" altLang="hu-HU" sz="2800" dirty="0" smtClean="0"/>
          </a:p>
        </p:txBody>
      </p:sp>
      <p:sp>
        <p:nvSpPr>
          <p:cNvPr id="5" name="Tartalom helye 2"/>
          <p:cNvSpPr txBox="1">
            <a:spLocks/>
          </p:cNvSpPr>
          <p:nvPr/>
        </p:nvSpPr>
        <p:spPr bwMode="auto">
          <a:xfrm>
            <a:off x="457200" y="892178"/>
            <a:ext cx="6464037" cy="298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hu-HU" altLang="hu-HU" sz="2800" kern="0" dirty="0" smtClean="0"/>
              <a:t>1877. Érmindszent</a:t>
            </a:r>
          </a:p>
          <a:p>
            <a:pPr eaLnBrk="1" hangingPunct="1"/>
            <a:r>
              <a:rPr lang="hu-HU" altLang="hu-HU" sz="2800" kern="0" dirty="0" smtClean="0"/>
              <a:t>elszegényedett nemesi család, kálvinista</a:t>
            </a:r>
          </a:p>
          <a:p>
            <a:pPr eaLnBrk="1" hangingPunct="1"/>
            <a:r>
              <a:rPr lang="hu-HU" altLang="hu-HU" sz="2800" kern="0" dirty="0" smtClean="0"/>
              <a:t>Nagykároly, Zilah (középiskola)</a:t>
            </a:r>
          </a:p>
          <a:p>
            <a:pPr eaLnBrk="1" hangingPunct="1"/>
            <a:r>
              <a:rPr lang="hu-HU" altLang="hu-HU" sz="2800" kern="0" dirty="0" smtClean="0"/>
              <a:t>Debrecen és Bp: jogi kar</a:t>
            </a:r>
          </a:p>
          <a:p>
            <a:pPr eaLnBrk="1" hangingPunct="1"/>
            <a:r>
              <a:rPr lang="hu-HU" altLang="hu-HU" sz="2800" kern="0" dirty="0" smtClean="0"/>
              <a:t>Debrecenben újságíró</a:t>
            </a:r>
          </a:p>
          <a:p>
            <a:pPr eaLnBrk="1" hangingPunct="1"/>
            <a:endParaRPr lang="hu-HU" altLang="hu-HU" sz="2800" kern="0" dirty="0" smtClean="0"/>
          </a:p>
          <a:p>
            <a:pPr eaLnBrk="1" hangingPunct="1"/>
            <a:endParaRPr lang="hu-HU" altLang="hu-HU" sz="2800" kern="0" dirty="0" smtClean="0"/>
          </a:p>
          <a:p>
            <a:pPr marL="0" indent="0" eaLnBrk="1" hangingPunct="1">
              <a:buNone/>
            </a:pPr>
            <a:endParaRPr lang="hu-HU" altLang="hu-HU" sz="2800" kern="0" dirty="0" smtClean="0"/>
          </a:p>
          <a:p>
            <a:pPr eaLnBrk="1" hangingPunct="1"/>
            <a:endParaRPr lang="hu-HU" altLang="hu-HU" sz="2800" kern="0" dirty="0" smtClean="0"/>
          </a:p>
          <a:p>
            <a:pPr marL="0" indent="0" eaLnBrk="1" hangingPunct="1">
              <a:buFontTx/>
              <a:buNone/>
            </a:pPr>
            <a:endParaRPr lang="hu-HU" altLang="hu-HU" sz="2800" kern="0" dirty="0" smtClean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artalom helye 2"/>
          <p:cNvSpPr>
            <a:spLocks noGrp="1"/>
          </p:cNvSpPr>
          <p:nvPr>
            <p:ph idx="1"/>
          </p:nvPr>
        </p:nvSpPr>
        <p:spPr>
          <a:xfrm>
            <a:off x="323528" y="764704"/>
            <a:ext cx="7128792" cy="4525963"/>
          </a:xfrm>
        </p:spPr>
        <p:txBody>
          <a:bodyPr/>
          <a:lstStyle/>
          <a:p>
            <a:pPr eaLnBrk="1" hangingPunct="1"/>
            <a:r>
              <a:rPr lang="hu-HU" altLang="hu-HU" dirty="0" smtClean="0"/>
              <a:t>Különösen a francia szimbolisták voltak rá hatással</a:t>
            </a:r>
          </a:p>
          <a:p>
            <a:pPr eaLnBrk="1" hangingPunct="1"/>
            <a:r>
              <a:rPr lang="hu-HU" altLang="hu-HU" dirty="0" smtClean="0"/>
              <a:t>A Nyugat indulásától kezdve a magyar irodalom meghatározó egyénisége</a:t>
            </a:r>
          </a:p>
          <a:p>
            <a:pPr eaLnBrk="1" hangingPunct="1"/>
            <a:r>
              <a:rPr lang="hu-HU" altLang="hu-HU" dirty="0" smtClean="0"/>
              <a:t> életmódjával és költészetének újszerűségével némelyeket felháborított, mások istenítették </a:t>
            </a:r>
          </a:p>
          <a:p>
            <a:pPr eaLnBrk="1" hangingPunct="1"/>
            <a:r>
              <a:rPr lang="hu-HU" altLang="hu-HU" dirty="0" smtClean="0"/>
              <a:t>Több támadás érte az egyház részéről erkölcstelenség miatt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l="19639"/>
          <a:stretch/>
        </p:blipFill>
        <p:spPr>
          <a:xfrm>
            <a:off x="6152676" y="776690"/>
            <a:ext cx="2991324" cy="5361831"/>
          </a:xfrm>
          <a:prstGeom prst="rect">
            <a:avLst/>
          </a:prstGeom>
          <a:effectLst>
            <a:softEdge rad="6350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Költészete szinte minden témában újdonság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6851104" cy="4525963"/>
          </a:xfrm>
        </p:spPr>
        <p:txBody>
          <a:bodyPr/>
          <a:lstStyle/>
          <a:p>
            <a:r>
              <a:rPr lang="hu-HU" dirty="0" smtClean="0"/>
              <a:t>Szerelmi: új nőideál, erotika</a:t>
            </a:r>
          </a:p>
          <a:p>
            <a:r>
              <a:rPr lang="hu-HU" dirty="0" smtClean="0"/>
              <a:t>Pénz-versek (új téma)</a:t>
            </a:r>
          </a:p>
          <a:p>
            <a:r>
              <a:rPr lang="hu-HU" dirty="0" smtClean="0"/>
              <a:t>Magyarság-versek (nem „hazafias”)</a:t>
            </a:r>
          </a:p>
          <a:p>
            <a:r>
              <a:rPr lang="hu-HU" dirty="0" smtClean="0"/>
              <a:t>Ars poetica (túldimenzionált küldetéstudat)</a:t>
            </a:r>
          </a:p>
          <a:p>
            <a:r>
              <a:rPr lang="hu-HU" dirty="0" smtClean="0"/>
              <a:t>Isten-versek (nem „vallásos”, újszerűen bensőséges viszony)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976" y="1844824"/>
            <a:ext cx="2230984" cy="35147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6856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892696"/>
          </a:xfrm>
        </p:spPr>
        <p:txBody>
          <a:bodyPr/>
          <a:lstStyle/>
          <a:p>
            <a:pPr marL="0" indent="0">
              <a:buNone/>
            </a:pPr>
            <a:r>
              <a:rPr lang="hu-HU" sz="6600" b="1" dirty="0" smtClean="0"/>
              <a:t>LÉDA-KÖLTÉSZET</a:t>
            </a:r>
            <a:endParaRPr lang="hu-HU" sz="6600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21454" y="2204864"/>
            <a:ext cx="6348810" cy="435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59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7984" y="980728"/>
            <a:ext cx="4258816" cy="514543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u-HU" altLang="hu-HU" sz="2400" b="1" dirty="0" smtClean="0"/>
              <a:t>Brüll Adél 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400" dirty="0" smtClean="0"/>
              <a:t>Nagyváradon már fiatalon feltűnő jelenség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400" dirty="0" smtClean="0"/>
              <a:t>folyékonyan beszélt németül, franciául és angolul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400" dirty="0" smtClean="0"/>
              <a:t>zsidó származású kereskedőcsalád, később férjével katolizáltak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400" dirty="0" smtClean="0"/>
              <a:t>Párizsban telepedtek le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400" dirty="0" smtClean="0"/>
              <a:t>Adél rendszeresen hazalátogatott Nagyváradra. </a:t>
            </a:r>
            <a:r>
              <a:rPr lang="hu-HU" altLang="hu-HU" sz="2400" b="1" dirty="0" smtClean="0"/>
              <a:t>1903-ban  itt ismerkedett meg Adyval.</a:t>
            </a:r>
          </a:p>
        </p:txBody>
      </p:sp>
      <p:pic>
        <p:nvPicPr>
          <p:cNvPr id="6148" name="Picture 4" descr="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3762141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hu-HU" dirty="0" smtClean="0"/>
              <a:t>Köteteiben ciklusokat címzett Lédához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r>
              <a:rPr lang="hu-HU" dirty="0" smtClean="0"/>
              <a:t>Ambivalens viszony: többször szakítottak</a:t>
            </a:r>
          </a:p>
          <a:p>
            <a:r>
              <a:rPr lang="hu-HU" dirty="0" smtClean="0"/>
              <a:t>Egyenlőtlen játszma</a:t>
            </a:r>
            <a:r>
              <a:rPr lang="hu-HU" dirty="0"/>
              <a:t> </a:t>
            </a:r>
            <a:r>
              <a:rPr lang="hu-HU" dirty="0" smtClean="0"/>
              <a:t>(„Örök harc és nász”)</a:t>
            </a:r>
          </a:p>
          <a:p>
            <a:r>
              <a:rPr lang="hu-HU" dirty="0" smtClean="0"/>
              <a:t>A közvélemény </a:t>
            </a:r>
            <a:r>
              <a:rPr lang="hu-HU" dirty="0" smtClean="0"/>
              <a:t>megítélése</a:t>
            </a:r>
          </a:p>
          <a:p>
            <a:r>
              <a:rPr lang="hu-HU" dirty="0" smtClean="0"/>
              <a:t>1912: Elbocsátó, szép üzenet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4067944" y="2420889"/>
            <a:ext cx="4464496" cy="1296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Új versek (1906): Léda asszony zsoltárai</a:t>
            </a:r>
          </a:p>
          <a:p>
            <a:pPr algn="ctr"/>
            <a:r>
              <a:rPr lang="hu-HU" dirty="0" smtClean="0"/>
              <a:t>Vér és arany (1907): A Léda arany-szobra</a:t>
            </a:r>
          </a:p>
          <a:p>
            <a:pPr algn="ctr"/>
            <a:r>
              <a:rPr lang="hu-HU" dirty="0" smtClean="0"/>
              <a:t>Az Illés szekerén (1908): Léda ajkai közt </a:t>
            </a:r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00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06888" cy="1143000"/>
          </a:xfrm>
        </p:spPr>
        <p:txBody>
          <a:bodyPr/>
          <a:lstStyle/>
          <a:p>
            <a:r>
              <a:rPr lang="hu-HU" dirty="0" smtClean="0"/>
              <a:t>VERSEK: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én menyasszonyom</a:t>
            </a:r>
          </a:p>
          <a:p>
            <a:r>
              <a:rPr lang="hu-HU" dirty="0" smtClean="0"/>
              <a:t>Meg akarlak tartani</a:t>
            </a:r>
          </a:p>
          <a:p>
            <a:r>
              <a:rPr lang="hu-HU" dirty="0" smtClean="0"/>
              <a:t>Tüzes seb vagyok</a:t>
            </a:r>
          </a:p>
          <a:p>
            <a:r>
              <a:rPr lang="hu-HU" dirty="0" smtClean="0"/>
              <a:t>Lédával a bálban</a:t>
            </a:r>
          </a:p>
          <a:p>
            <a:r>
              <a:rPr lang="hu-HU" dirty="0" smtClean="0"/>
              <a:t>Héja-nász az avaron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48409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1143000"/>
          </a:xfrm>
        </p:spPr>
        <p:txBody>
          <a:bodyPr/>
          <a:lstStyle/>
          <a:p>
            <a:r>
              <a:rPr lang="hu-HU" dirty="0" smtClean="0"/>
              <a:t>Az én menyasszonyom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3204" y="1864541"/>
            <a:ext cx="5338936" cy="1900808"/>
          </a:xfrm>
        </p:spPr>
        <p:txBody>
          <a:bodyPr/>
          <a:lstStyle/>
          <a:p>
            <a:r>
              <a:rPr lang="hu-HU" dirty="0" smtClean="0"/>
              <a:t>Nem Léda-vers</a:t>
            </a:r>
          </a:p>
          <a:p>
            <a:r>
              <a:rPr lang="hu-HU" dirty="0"/>
              <a:t>m</a:t>
            </a:r>
            <a:r>
              <a:rPr lang="hu-HU" dirty="0" smtClean="0"/>
              <a:t>integy előkészítés:</a:t>
            </a:r>
          </a:p>
          <a:p>
            <a:r>
              <a:rPr lang="hu-HU" dirty="0" smtClean="0"/>
              <a:t>Új nőideál teremtése</a:t>
            </a:r>
          </a:p>
          <a:p>
            <a:endParaRPr lang="hu-HU" dirty="0"/>
          </a:p>
        </p:txBody>
      </p:sp>
      <p:sp>
        <p:nvSpPr>
          <p:cNvPr id="5" name="Tartalom helye 2"/>
          <p:cNvSpPr txBox="1">
            <a:spLocks/>
          </p:cNvSpPr>
          <p:nvPr/>
        </p:nvSpPr>
        <p:spPr bwMode="auto">
          <a:xfrm>
            <a:off x="431209" y="4149080"/>
            <a:ext cx="5220911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u-HU" sz="2000" kern="0" dirty="0" smtClean="0"/>
              <a:t>A nő nem alárendelt (sok esetben inkább a „femme fatale”</a:t>
            </a:r>
          </a:p>
          <a:p>
            <a:r>
              <a:rPr lang="hu-HU" sz="2000" kern="0" dirty="0" smtClean="0"/>
              <a:t>Partner és szerető</a:t>
            </a:r>
          </a:p>
          <a:p>
            <a:r>
              <a:rPr lang="hu-HU" sz="2000" kern="0" dirty="0" smtClean="0"/>
              <a:t>Nem finomság, jólneveltség és erkölcs áll a középpontban</a:t>
            </a:r>
          </a:p>
          <a:p>
            <a:r>
              <a:rPr lang="hu-HU" sz="2000" kern="0" dirty="0" smtClean="0"/>
              <a:t>Hanem az őszinte érzelmek</a:t>
            </a:r>
          </a:p>
          <a:p>
            <a:endParaRPr lang="hu-HU" sz="2000" kern="0" dirty="0"/>
          </a:p>
        </p:txBody>
      </p:sp>
      <p:sp>
        <p:nvSpPr>
          <p:cNvPr id="6" name="Téglalap 5"/>
          <p:cNvSpPr/>
          <p:nvPr/>
        </p:nvSpPr>
        <p:spPr>
          <a:xfrm>
            <a:off x="3563888" y="1916832"/>
            <a:ext cx="5184576" cy="22322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dirty="0"/>
              <a:t>Mit bánom én, ha utcasarkok rongya,</a:t>
            </a:r>
            <a:br>
              <a:rPr lang="hu-HU" dirty="0"/>
            </a:br>
            <a:r>
              <a:rPr lang="hu-HU" dirty="0"/>
              <a:t>De elkisérjen egész a síromba</a:t>
            </a:r>
            <a:r>
              <a:rPr lang="hu-HU" dirty="0" smtClean="0"/>
              <a:t>.</a:t>
            </a:r>
          </a:p>
          <a:p>
            <a:r>
              <a:rPr lang="hu-HU" dirty="0" smtClean="0"/>
              <a:t>(…)</a:t>
            </a:r>
          </a:p>
          <a:p>
            <a:endParaRPr lang="hu-HU" dirty="0" smtClean="0"/>
          </a:p>
          <a:p>
            <a:r>
              <a:rPr lang="hu-HU" dirty="0"/>
              <a:t>Meghalnánk, mondván</a:t>
            </a:r>
            <a:r>
              <a:rPr lang="hu-HU" dirty="0" smtClean="0"/>
              <a:t>:„</a:t>
            </a:r>
            <a:r>
              <a:rPr lang="hu-HU" dirty="0"/>
              <a:t>Bűn és szenny az élet,</a:t>
            </a:r>
            <a:br>
              <a:rPr lang="hu-HU" dirty="0"/>
            </a:br>
            <a:r>
              <a:rPr lang="hu-HU" dirty="0"/>
              <a:t>Ketten voltunk csak tiszták, hófehérek.”</a:t>
            </a:r>
          </a:p>
          <a:p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554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3|5.3|3.6|6.4|4.2|12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|9.3|9|7|2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4|13.2|10.8|6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8|10.9|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8|5.9|8.7|14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9|5.2|4.4|7.7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9.1|9.9|7.6|4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0.1|1|4.7|36.9|2.1|7.7|4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4.8|8.4|4.5|8.9|5.7|4|10.8|7.3|7.2|9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9.1|5.2|4.1|5.4|4.4|10.4|8.1"/>
</p:tagLst>
</file>

<file path=ppt/theme/theme1.xml><?xml version="1.0" encoding="utf-8"?>
<a:theme xmlns:a="http://schemas.openxmlformats.org/drawingml/2006/main" name="Alapértelmezett terv">
  <a:themeElements>
    <a:clrScheme name="Alapértelmezett terv 13">
      <a:dk1>
        <a:srgbClr val="5C1F00"/>
      </a:dk1>
      <a:lt1>
        <a:srgbClr val="FFFFFF"/>
      </a:lt1>
      <a:dk2>
        <a:srgbClr val="CC3300"/>
      </a:dk2>
      <a:lt2>
        <a:srgbClr val="DFD293"/>
      </a:lt2>
      <a:accent1>
        <a:srgbClr val="CC3300"/>
      </a:accent1>
      <a:accent2>
        <a:srgbClr val="BE7960"/>
      </a:accent2>
      <a:accent3>
        <a:srgbClr val="E2ADAA"/>
      </a:accent3>
      <a:accent4>
        <a:srgbClr val="DADADA"/>
      </a:accent4>
      <a:accent5>
        <a:srgbClr val="E2ADAA"/>
      </a:accent5>
      <a:accent6>
        <a:srgbClr val="AC6D56"/>
      </a:accent6>
      <a:hlink>
        <a:srgbClr val="FFFF99"/>
      </a:hlink>
      <a:folHlink>
        <a:srgbClr val="D3A219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3">
        <a:dk1>
          <a:srgbClr val="5C1F00"/>
        </a:dk1>
        <a:lt1>
          <a:srgbClr val="FFFFFF"/>
        </a:lt1>
        <a:dk2>
          <a:srgbClr val="CC33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E2AD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435</Words>
  <Application>Microsoft Office PowerPoint</Application>
  <PresentationFormat>Diavetítés a képernyőre (4:3 oldalarány)</PresentationFormat>
  <Paragraphs>101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6" baseType="lpstr">
      <vt:lpstr>Arial</vt:lpstr>
      <vt:lpstr>Alapértelmezett terv</vt:lpstr>
      <vt:lpstr>PowerPoint bemutató</vt:lpstr>
      <vt:lpstr>Pályája</vt:lpstr>
      <vt:lpstr>PowerPoint bemutató</vt:lpstr>
      <vt:lpstr>Költészete szinte minden témában újdonság</vt:lpstr>
      <vt:lpstr>PowerPoint bemutató</vt:lpstr>
      <vt:lpstr>PowerPoint bemutató</vt:lpstr>
      <vt:lpstr>PowerPoint bemutató</vt:lpstr>
      <vt:lpstr>VERSEK:</vt:lpstr>
      <vt:lpstr>Az én menyasszonyom</vt:lpstr>
      <vt:lpstr>PowerPoint bemutató</vt:lpstr>
      <vt:lpstr>Tüzes seb vagyok</vt:lpstr>
      <vt:lpstr>Lédával a bálban</vt:lpstr>
      <vt:lpstr>Héja-nász az avaron</vt:lpstr>
      <vt:lpstr>Összegzés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Ady Endre</dc:title>
  <dc:creator>TSzilvi</dc:creator>
  <cp:lastModifiedBy>Admin</cp:lastModifiedBy>
  <cp:revision>46</cp:revision>
  <dcterms:created xsi:type="dcterms:W3CDTF">2007-03-19T17:24:13Z</dcterms:created>
  <dcterms:modified xsi:type="dcterms:W3CDTF">2020-12-20T17:22:11Z</dcterms:modified>
</cp:coreProperties>
</file>