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0880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1039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9636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5440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952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3745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110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3960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5668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3385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3362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5579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4626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4122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088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3708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6736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10C3B-313F-4A20-9868-1D38676C3E8D}" type="datetimeFigureOut">
              <a:rPr lang="hu-HU" smtClean="0"/>
              <a:t>2020. 11. 12.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F09F4-7A3E-4A91-BA6A-79CABB5CF7B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17211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  A SZÓALKOTÁS MÓDJAI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0492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04"/>
    </mc:Choice>
    <mc:Fallback>
      <p:transition spd="slow" advTm="6704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szókincs bővülésének formái: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z="3600" dirty="0" smtClean="0"/>
              <a:t>átvétel </a:t>
            </a:r>
            <a:r>
              <a:rPr lang="hu-HU" sz="3600" dirty="0"/>
              <a:t>más nyelvekből</a:t>
            </a:r>
          </a:p>
          <a:p>
            <a:pPr lvl="0"/>
            <a:r>
              <a:rPr lang="hu-HU" sz="3600" dirty="0"/>
              <a:t>szóteremtéssel (pl. gyereknyelvi, hangutánzó, indulatszó)</a:t>
            </a:r>
          </a:p>
          <a:p>
            <a:pPr lvl="0"/>
            <a:r>
              <a:rPr lang="hu-HU" sz="3600" dirty="0"/>
              <a:t>szóalkotással: </a:t>
            </a:r>
            <a:r>
              <a:rPr lang="hu-HU" sz="3600" b="1" dirty="0"/>
              <a:t>vagyis a nyelv már meglévő elemeit használjuk új szavak előállítására</a:t>
            </a:r>
            <a:endParaRPr lang="hu-HU" sz="3600" dirty="0"/>
          </a:p>
          <a:p>
            <a:endParaRPr lang="hu-HU" dirty="0"/>
          </a:p>
        </p:txBody>
      </p:sp>
      <p:sp>
        <p:nvSpPr>
          <p:cNvPr id="4" name="Ellipszis 3"/>
          <p:cNvSpPr/>
          <p:nvPr/>
        </p:nvSpPr>
        <p:spPr>
          <a:xfrm>
            <a:off x="194034" y="3863662"/>
            <a:ext cx="10586434" cy="167425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514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757"/>
    </mc:Choice>
    <mc:Fallback>
      <p:transition spd="slow" advTm="55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Módjai: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231820" y="1834166"/>
            <a:ext cx="3129566" cy="2312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smtClean="0">
                <a:solidFill>
                  <a:schemeClr val="bg1"/>
                </a:solidFill>
              </a:rPr>
              <a:t>szóképzés</a:t>
            </a:r>
            <a:endParaRPr lang="hu-HU" sz="4000" dirty="0">
              <a:solidFill>
                <a:schemeClr val="bg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140298" y="2915104"/>
            <a:ext cx="3415048" cy="2312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smtClean="0">
                <a:solidFill>
                  <a:schemeClr val="bg1"/>
                </a:solidFill>
              </a:rPr>
              <a:t>szóösszetétel</a:t>
            </a:r>
            <a:endParaRPr lang="hu-HU" sz="4000" dirty="0">
              <a:solidFill>
                <a:schemeClr val="bg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6424412" y="4071304"/>
            <a:ext cx="3129566" cy="2312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 smtClean="0">
                <a:solidFill>
                  <a:schemeClr val="bg1"/>
                </a:solidFill>
              </a:rPr>
              <a:t>Ritkább szóalkotási módok</a:t>
            </a:r>
            <a:endParaRPr lang="hu-HU" sz="4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4337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57"/>
    </mc:Choice>
    <mc:Fallback>
      <p:transition spd="slow" advTm="15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SZÓKÉPZÉS: </a:t>
            </a:r>
            <a:br>
              <a:rPr lang="hu-HU" dirty="0" smtClean="0"/>
            </a:br>
            <a:r>
              <a:rPr lang="hu-HU" dirty="0" smtClean="0"/>
              <a:t>KÉPZŐ SEGÍTSÉGÉVEL ÚJ SZÓT HOZUNK LÉTRE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200" dirty="0" smtClean="0"/>
              <a:t>EZ A LEGGYAKORIBB SZÓALKOTÁSI MÓD</a:t>
            </a:r>
          </a:p>
          <a:p>
            <a:r>
              <a:rPr lang="hu-HU" sz="3200" dirty="0" smtClean="0"/>
              <a:t>LEGŐSIBB SZAVAINKBÓL HOZZUK LÉTRE A LEGTÖBB ÚJ SZÓT</a:t>
            </a:r>
          </a:p>
          <a:p>
            <a:r>
              <a:rPr lang="hu-HU" sz="3200" dirty="0" smtClean="0"/>
              <a:t>A KÉPZÉS MEGVÁLTOZTATJA A SZÓ JELENTÉSÉT</a:t>
            </a:r>
          </a:p>
          <a:p>
            <a:r>
              <a:rPr lang="hu-HU" sz="3200" dirty="0" smtClean="0"/>
              <a:t>SOK ESETBEN A SZÓFAJÁT IS</a:t>
            </a:r>
            <a:endParaRPr lang="hu-HU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4949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424"/>
    </mc:Choice>
    <mc:Fallback>
      <p:transition spd="slow" advTm="45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030133" y="2540002"/>
            <a:ext cx="1456269" cy="84101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tx1"/>
                </a:solidFill>
              </a:rPr>
              <a:t>él</a:t>
            </a:r>
            <a:endParaRPr lang="hu-HU" sz="3600" dirty="0">
              <a:solidFill>
                <a:schemeClr val="tx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5348110" y="4295423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éltet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6589889" y="3606820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élhet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7594597" y="2573842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éleszt</a:t>
            </a: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6889046" y="1834450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éled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3406423" y="4583287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élő</a:t>
            </a:r>
            <a:endParaRPr lang="hu-HU" dirty="0"/>
          </a:p>
        </p:txBody>
      </p:sp>
      <p:sp>
        <p:nvSpPr>
          <p:cNvPr id="10" name="Téglalap 9"/>
          <p:cNvSpPr/>
          <p:nvPr/>
        </p:nvSpPr>
        <p:spPr>
          <a:xfrm>
            <a:off x="1380069" y="5226757"/>
            <a:ext cx="1198739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élősködő</a:t>
            </a:r>
            <a:endParaRPr lang="hu-HU" dirty="0"/>
          </a:p>
        </p:txBody>
      </p:sp>
      <p:sp>
        <p:nvSpPr>
          <p:cNvPr id="11" name="Téglalap 10"/>
          <p:cNvSpPr/>
          <p:nvPr/>
        </p:nvSpPr>
        <p:spPr>
          <a:xfrm>
            <a:off x="2389721" y="5884378"/>
            <a:ext cx="118251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élősködik</a:t>
            </a:r>
            <a:endParaRPr lang="hu-HU" dirty="0"/>
          </a:p>
        </p:txBody>
      </p:sp>
      <p:sp>
        <p:nvSpPr>
          <p:cNvPr id="12" name="Téglalap 11"/>
          <p:cNvSpPr/>
          <p:nvPr/>
        </p:nvSpPr>
        <p:spPr>
          <a:xfrm>
            <a:off x="3711223" y="6050844"/>
            <a:ext cx="118251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élősdi</a:t>
            </a:r>
            <a:endParaRPr lang="hu-HU" dirty="0"/>
          </a:p>
        </p:txBody>
      </p:sp>
      <p:sp>
        <p:nvSpPr>
          <p:cNvPr id="13" name="Téglalap 12"/>
          <p:cNvSpPr/>
          <p:nvPr/>
        </p:nvSpPr>
        <p:spPr>
          <a:xfrm>
            <a:off x="9187471" y="802598"/>
            <a:ext cx="1154264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éledezik</a:t>
            </a:r>
            <a:endParaRPr lang="hu-HU" dirty="0"/>
          </a:p>
        </p:txBody>
      </p:sp>
      <p:sp>
        <p:nvSpPr>
          <p:cNvPr id="14" name="Téglalap 13"/>
          <p:cNvSpPr/>
          <p:nvPr/>
        </p:nvSpPr>
        <p:spPr>
          <a:xfrm>
            <a:off x="8991599" y="1610070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éledező</a:t>
            </a:r>
            <a:endParaRPr lang="hu-HU" dirty="0"/>
          </a:p>
        </p:txBody>
      </p:sp>
      <p:sp>
        <p:nvSpPr>
          <p:cNvPr id="15" name="Téglalap 14"/>
          <p:cNvSpPr/>
          <p:nvPr/>
        </p:nvSpPr>
        <p:spPr>
          <a:xfrm>
            <a:off x="9877769" y="2343083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élesztő</a:t>
            </a:r>
            <a:endParaRPr lang="hu-HU" dirty="0"/>
          </a:p>
        </p:txBody>
      </p:sp>
      <p:sp>
        <p:nvSpPr>
          <p:cNvPr id="16" name="Téglalap 15"/>
          <p:cNvSpPr/>
          <p:nvPr/>
        </p:nvSpPr>
        <p:spPr>
          <a:xfrm>
            <a:off x="9714083" y="3121312"/>
            <a:ext cx="1179685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éleszteni</a:t>
            </a:r>
            <a:endParaRPr lang="hu-HU" dirty="0"/>
          </a:p>
        </p:txBody>
      </p:sp>
      <p:sp>
        <p:nvSpPr>
          <p:cNvPr id="17" name="Téglalap 16"/>
          <p:cNvSpPr/>
          <p:nvPr/>
        </p:nvSpPr>
        <p:spPr>
          <a:xfrm>
            <a:off x="8058696" y="348189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éledni</a:t>
            </a:r>
            <a:endParaRPr lang="hu-HU" dirty="0"/>
          </a:p>
        </p:txBody>
      </p:sp>
      <p:sp>
        <p:nvSpPr>
          <p:cNvPr id="18" name="Téglalap 17"/>
          <p:cNvSpPr/>
          <p:nvPr/>
        </p:nvSpPr>
        <p:spPr>
          <a:xfrm>
            <a:off x="8229598" y="4306709"/>
            <a:ext cx="1484486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élhetetlen</a:t>
            </a:r>
            <a:endParaRPr lang="hu-HU" dirty="0"/>
          </a:p>
        </p:txBody>
      </p:sp>
      <p:sp>
        <p:nvSpPr>
          <p:cNvPr id="19" name="Téglalap 18"/>
          <p:cNvSpPr/>
          <p:nvPr/>
        </p:nvSpPr>
        <p:spPr>
          <a:xfrm>
            <a:off x="7924797" y="3460027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élhető</a:t>
            </a:r>
            <a:endParaRPr lang="hu-HU" dirty="0"/>
          </a:p>
        </p:txBody>
      </p:sp>
      <p:sp>
        <p:nvSpPr>
          <p:cNvPr id="20" name="Téglalap 19"/>
          <p:cNvSpPr/>
          <p:nvPr/>
        </p:nvSpPr>
        <p:spPr>
          <a:xfrm>
            <a:off x="6683725" y="4662310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éltető</a:t>
            </a:r>
            <a:endParaRPr lang="hu-HU" dirty="0"/>
          </a:p>
        </p:txBody>
      </p:sp>
      <p:sp>
        <p:nvSpPr>
          <p:cNvPr id="21" name="Téglalap 20"/>
          <p:cNvSpPr/>
          <p:nvPr/>
        </p:nvSpPr>
        <p:spPr>
          <a:xfrm>
            <a:off x="6364110" y="5607800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éltetni</a:t>
            </a:r>
            <a:endParaRPr lang="hu-HU" dirty="0"/>
          </a:p>
        </p:txBody>
      </p:sp>
      <p:sp>
        <p:nvSpPr>
          <p:cNvPr id="22" name="Téglalap 21"/>
          <p:cNvSpPr/>
          <p:nvPr/>
        </p:nvSpPr>
        <p:spPr>
          <a:xfrm>
            <a:off x="4149226" y="1651000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élve</a:t>
            </a:r>
            <a:endParaRPr lang="hu-HU" dirty="0"/>
          </a:p>
        </p:txBody>
      </p:sp>
      <p:sp>
        <p:nvSpPr>
          <p:cNvPr id="23" name="Téglalap 22"/>
          <p:cNvSpPr/>
          <p:nvPr/>
        </p:nvSpPr>
        <p:spPr>
          <a:xfrm>
            <a:off x="5370690" y="1433691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élet</a:t>
            </a:r>
            <a:endParaRPr lang="hu-HU" dirty="0"/>
          </a:p>
        </p:txBody>
      </p:sp>
      <p:sp>
        <p:nvSpPr>
          <p:cNvPr id="24" name="Téglalap 23"/>
          <p:cNvSpPr/>
          <p:nvPr/>
        </p:nvSpPr>
        <p:spPr>
          <a:xfrm>
            <a:off x="5573888" y="313269"/>
            <a:ext cx="1165129" cy="5531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élettelen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25" name="Téglalap 24"/>
          <p:cNvSpPr/>
          <p:nvPr/>
        </p:nvSpPr>
        <p:spPr>
          <a:xfrm>
            <a:off x="2070808" y="225776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élvez</a:t>
            </a:r>
            <a:endParaRPr lang="hu-HU" dirty="0"/>
          </a:p>
        </p:txBody>
      </p:sp>
      <p:sp>
        <p:nvSpPr>
          <p:cNvPr id="26" name="Téglalap 25"/>
          <p:cNvSpPr/>
          <p:nvPr/>
        </p:nvSpPr>
        <p:spPr>
          <a:xfrm>
            <a:off x="1380069" y="880504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élmény</a:t>
            </a:r>
            <a:endParaRPr lang="hu-HU" dirty="0"/>
          </a:p>
        </p:txBody>
      </p:sp>
      <p:sp>
        <p:nvSpPr>
          <p:cNvPr id="27" name="Téglalap 26"/>
          <p:cNvSpPr/>
          <p:nvPr/>
        </p:nvSpPr>
        <p:spPr>
          <a:xfrm>
            <a:off x="3363383" y="821266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élelem</a:t>
            </a:r>
            <a:endParaRPr lang="hu-HU" dirty="0"/>
          </a:p>
        </p:txBody>
      </p:sp>
      <p:sp>
        <p:nvSpPr>
          <p:cNvPr id="28" name="Téglalap 27"/>
          <p:cNvSpPr/>
          <p:nvPr/>
        </p:nvSpPr>
        <p:spPr>
          <a:xfrm>
            <a:off x="1241781" y="1557872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éltes</a:t>
            </a:r>
            <a:endParaRPr lang="hu-HU" dirty="0"/>
          </a:p>
        </p:txBody>
      </p:sp>
      <p:sp>
        <p:nvSpPr>
          <p:cNvPr id="29" name="Téglalap 28"/>
          <p:cNvSpPr/>
          <p:nvPr/>
        </p:nvSpPr>
        <p:spPr>
          <a:xfrm>
            <a:off x="1018821" y="2201303"/>
            <a:ext cx="1370900" cy="5276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élemedett</a:t>
            </a:r>
            <a:endParaRPr lang="hu-HU" dirty="0"/>
          </a:p>
        </p:txBody>
      </p:sp>
      <p:sp>
        <p:nvSpPr>
          <p:cNvPr id="30" name="Téglalap 29"/>
          <p:cNvSpPr/>
          <p:nvPr/>
        </p:nvSpPr>
        <p:spPr>
          <a:xfrm>
            <a:off x="722490" y="2844734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éldegél</a:t>
            </a:r>
            <a:endParaRPr lang="hu-HU" dirty="0"/>
          </a:p>
        </p:txBody>
      </p:sp>
      <p:sp>
        <p:nvSpPr>
          <p:cNvPr id="31" name="Téglalap 30"/>
          <p:cNvSpPr/>
          <p:nvPr/>
        </p:nvSpPr>
        <p:spPr>
          <a:xfrm>
            <a:off x="4840110" y="5331222"/>
            <a:ext cx="1016000" cy="5531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élőzik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2" name="Téglalap 31"/>
          <p:cNvSpPr/>
          <p:nvPr/>
        </p:nvSpPr>
        <p:spPr>
          <a:xfrm>
            <a:off x="1562808" y="4159976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élénk</a:t>
            </a:r>
            <a:endParaRPr lang="hu-HU" dirty="0"/>
          </a:p>
        </p:txBody>
      </p:sp>
      <p:sp>
        <p:nvSpPr>
          <p:cNvPr id="33" name="Téglalap 32"/>
          <p:cNvSpPr/>
          <p:nvPr/>
        </p:nvSpPr>
        <p:spPr>
          <a:xfrm>
            <a:off x="1124655" y="3502355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élni</a:t>
            </a:r>
            <a:endParaRPr lang="hu-HU" dirty="0"/>
          </a:p>
        </p:txBody>
      </p:sp>
      <p:cxnSp>
        <p:nvCxnSpPr>
          <p:cNvPr id="35" name="Egyenes összekötő 34"/>
          <p:cNvCxnSpPr>
            <a:stCxn id="4" idx="0"/>
            <a:endCxn id="22" idx="2"/>
          </p:cNvCxnSpPr>
          <p:nvPr/>
        </p:nvCxnSpPr>
        <p:spPr>
          <a:xfrm flipH="1" flipV="1">
            <a:off x="4657226" y="2204156"/>
            <a:ext cx="101042" cy="335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gyenes összekötő 36"/>
          <p:cNvCxnSpPr>
            <a:endCxn id="27" idx="2"/>
          </p:cNvCxnSpPr>
          <p:nvPr/>
        </p:nvCxnSpPr>
        <p:spPr>
          <a:xfrm flipH="1" flipV="1">
            <a:off x="3871383" y="1374422"/>
            <a:ext cx="158750" cy="11655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gyenes összekötő 38"/>
          <p:cNvCxnSpPr/>
          <p:nvPr/>
        </p:nvCxnSpPr>
        <p:spPr>
          <a:xfrm flipH="1" flipV="1">
            <a:off x="2929467" y="778932"/>
            <a:ext cx="1078089" cy="1975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40"/>
          <p:cNvCxnSpPr>
            <a:endCxn id="26" idx="3"/>
          </p:cNvCxnSpPr>
          <p:nvPr/>
        </p:nvCxnSpPr>
        <p:spPr>
          <a:xfrm flipH="1" flipV="1">
            <a:off x="2396069" y="1157082"/>
            <a:ext cx="1611487" cy="1687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gyenes összekötő 42"/>
          <p:cNvCxnSpPr>
            <a:stCxn id="4" idx="1"/>
            <a:endCxn id="28" idx="3"/>
          </p:cNvCxnSpPr>
          <p:nvPr/>
        </p:nvCxnSpPr>
        <p:spPr>
          <a:xfrm flipH="1" flipV="1">
            <a:off x="2257781" y="1834450"/>
            <a:ext cx="1772352" cy="11260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gyenes összekötő 44"/>
          <p:cNvCxnSpPr>
            <a:stCxn id="4" idx="1"/>
            <a:endCxn id="29" idx="3"/>
          </p:cNvCxnSpPr>
          <p:nvPr/>
        </p:nvCxnSpPr>
        <p:spPr>
          <a:xfrm flipH="1" flipV="1">
            <a:off x="2389721" y="2465130"/>
            <a:ext cx="1640412" cy="4953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gyenes összekötő 46"/>
          <p:cNvCxnSpPr>
            <a:endCxn id="30" idx="3"/>
          </p:cNvCxnSpPr>
          <p:nvPr/>
        </p:nvCxnSpPr>
        <p:spPr>
          <a:xfrm flipH="1">
            <a:off x="1738490" y="3121312"/>
            <a:ext cx="2291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gyenes összekötő 48"/>
          <p:cNvCxnSpPr>
            <a:endCxn id="33" idx="3"/>
          </p:cNvCxnSpPr>
          <p:nvPr/>
        </p:nvCxnSpPr>
        <p:spPr>
          <a:xfrm flipH="1">
            <a:off x="2140655" y="3217333"/>
            <a:ext cx="1866901" cy="56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gyenes összekötő 50"/>
          <p:cNvCxnSpPr/>
          <p:nvPr/>
        </p:nvCxnSpPr>
        <p:spPr>
          <a:xfrm flipH="1">
            <a:off x="2578808" y="3358359"/>
            <a:ext cx="1451325" cy="965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gyenes összekötő 52"/>
          <p:cNvCxnSpPr>
            <a:endCxn id="9" idx="0"/>
          </p:cNvCxnSpPr>
          <p:nvPr/>
        </p:nvCxnSpPr>
        <p:spPr>
          <a:xfrm flipH="1">
            <a:off x="3914423" y="3397889"/>
            <a:ext cx="495298" cy="1185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54"/>
          <p:cNvCxnSpPr>
            <a:endCxn id="10" idx="3"/>
          </p:cNvCxnSpPr>
          <p:nvPr/>
        </p:nvCxnSpPr>
        <p:spPr>
          <a:xfrm flipH="1">
            <a:off x="2578808" y="5136443"/>
            <a:ext cx="1103487" cy="3668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56"/>
          <p:cNvCxnSpPr/>
          <p:nvPr/>
        </p:nvCxnSpPr>
        <p:spPr>
          <a:xfrm flipH="1">
            <a:off x="3086809" y="5136443"/>
            <a:ext cx="690738" cy="747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gyenes összekötő 59"/>
          <p:cNvCxnSpPr>
            <a:stCxn id="9" idx="2"/>
          </p:cNvCxnSpPr>
          <p:nvPr/>
        </p:nvCxnSpPr>
        <p:spPr>
          <a:xfrm>
            <a:off x="3914423" y="5136443"/>
            <a:ext cx="165808" cy="914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gyenes összekötő 61"/>
          <p:cNvCxnSpPr>
            <a:endCxn id="31" idx="1"/>
          </p:cNvCxnSpPr>
          <p:nvPr/>
        </p:nvCxnSpPr>
        <p:spPr>
          <a:xfrm>
            <a:off x="4379383" y="5136443"/>
            <a:ext cx="460727" cy="4713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gyenes összekötő 63"/>
          <p:cNvCxnSpPr/>
          <p:nvPr/>
        </p:nvCxnSpPr>
        <p:spPr>
          <a:xfrm flipH="1">
            <a:off x="4893733" y="3420551"/>
            <a:ext cx="152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gyenes összekötő 68"/>
          <p:cNvCxnSpPr>
            <a:stCxn id="4" idx="2"/>
            <a:endCxn id="5" idx="0"/>
          </p:cNvCxnSpPr>
          <p:nvPr/>
        </p:nvCxnSpPr>
        <p:spPr>
          <a:xfrm>
            <a:off x="4758268" y="3381021"/>
            <a:ext cx="1097842" cy="9144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gyenes összekötő 70"/>
          <p:cNvCxnSpPr>
            <a:stCxn id="5" idx="2"/>
            <a:endCxn id="21" idx="0"/>
          </p:cNvCxnSpPr>
          <p:nvPr/>
        </p:nvCxnSpPr>
        <p:spPr>
          <a:xfrm>
            <a:off x="5856110" y="4848579"/>
            <a:ext cx="1016000" cy="7592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gyenes összekötő 72"/>
          <p:cNvCxnSpPr>
            <a:stCxn id="5" idx="3"/>
            <a:endCxn id="20" idx="1"/>
          </p:cNvCxnSpPr>
          <p:nvPr/>
        </p:nvCxnSpPr>
        <p:spPr>
          <a:xfrm>
            <a:off x="6364110" y="4572001"/>
            <a:ext cx="319615" cy="366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gyenes összekötő 74"/>
          <p:cNvCxnSpPr>
            <a:endCxn id="6" idx="1"/>
          </p:cNvCxnSpPr>
          <p:nvPr/>
        </p:nvCxnSpPr>
        <p:spPr>
          <a:xfrm>
            <a:off x="5444067" y="3381021"/>
            <a:ext cx="1145822" cy="502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gyenes összekötő 77"/>
          <p:cNvCxnSpPr>
            <a:stCxn id="6" idx="3"/>
            <a:endCxn id="18" idx="1"/>
          </p:cNvCxnSpPr>
          <p:nvPr/>
        </p:nvCxnSpPr>
        <p:spPr>
          <a:xfrm>
            <a:off x="7605889" y="3883398"/>
            <a:ext cx="623709" cy="699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gyenes összekötő 79"/>
          <p:cNvCxnSpPr>
            <a:stCxn id="6" idx="3"/>
            <a:endCxn id="19" idx="1"/>
          </p:cNvCxnSpPr>
          <p:nvPr/>
        </p:nvCxnSpPr>
        <p:spPr>
          <a:xfrm flipV="1">
            <a:off x="7605889" y="3736605"/>
            <a:ext cx="318908" cy="1467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gyenes összekötő 81"/>
          <p:cNvCxnSpPr>
            <a:stCxn id="4" idx="3"/>
            <a:endCxn id="7" idx="1"/>
          </p:cNvCxnSpPr>
          <p:nvPr/>
        </p:nvCxnSpPr>
        <p:spPr>
          <a:xfrm flipV="1">
            <a:off x="5486402" y="2850420"/>
            <a:ext cx="2108195" cy="110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gyenes összekötő 83"/>
          <p:cNvCxnSpPr>
            <a:stCxn id="7" idx="3"/>
            <a:endCxn id="16" idx="1"/>
          </p:cNvCxnSpPr>
          <p:nvPr/>
        </p:nvCxnSpPr>
        <p:spPr>
          <a:xfrm>
            <a:off x="8610597" y="2850420"/>
            <a:ext cx="1103486" cy="547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gyenes összekötő 85"/>
          <p:cNvCxnSpPr>
            <a:stCxn id="7" idx="3"/>
            <a:endCxn id="15" idx="1"/>
          </p:cNvCxnSpPr>
          <p:nvPr/>
        </p:nvCxnSpPr>
        <p:spPr>
          <a:xfrm flipV="1">
            <a:off x="8610597" y="2619661"/>
            <a:ext cx="1267172" cy="2307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gyenes összekötő 87"/>
          <p:cNvCxnSpPr>
            <a:stCxn id="8" idx="3"/>
            <a:endCxn id="14" idx="1"/>
          </p:cNvCxnSpPr>
          <p:nvPr/>
        </p:nvCxnSpPr>
        <p:spPr>
          <a:xfrm flipV="1">
            <a:off x="7905046" y="1886648"/>
            <a:ext cx="1086553" cy="22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gyenes összekötő 89"/>
          <p:cNvCxnSpPr>
            <a:stCxn id="8" idx="3"/>
            <a:endCxn id="13" idx="1"/>
          </p:cNvCxnSpPr>
          <p:nvPr/>
        </p:nvCxnSpPr>
        <p:spPr>
          <a:xfrm flipV="1">
            <a:off x="7905046" y="1079176"/>
            <a:ext cx="1282425" cy="1031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gyenes összekötő 91"/>
          <p:cNvCxnSpPr>
            <a:stCxn id="8" idx="0"/>
            <a:endCxn id="17" idx="2"/>
          </p:cNvCxnSpPr>
          <p:nvPr/>
        </p:nvCxnSpPr>
        <p:spPr>
          <a:xfrm flipV="1">
            <a:off x="7397046" y="901345"/>
            <a:ext cx="1169650" cy="9331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Egyenes összekötő 93"/>
          <p:cNvCxnSpPr>
            <a:endCxn id="23" idx="2"/>
          </p:cNvCxnSpPr>
          <p:nvPr/>
        </p:nvCxnSpPr>
        <p:spPr>
          <a:xfrm flipV="1">
            <a:off x="5094109" y="1986847"/>
            <a:ext cx="784581" cy="553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gyenes összekötő 95"/>
          <p:cNvCxnSpPr>
            <a:stCxn id="23" idx="0"/>
            <a:endCxn id="24" idx="2"/>
          </p:cNvCxnSpPr>
          <p:nvPr/>
        </p:nvCxnSpPr>
        <p:spPr>
          <a:xfrm flipV="1">
            <a:off x="5878690" y="866425"/>
            <a:ext cx="277763" cy="567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églalap 96"/>
          <p:cNvSpPr/>
          <p:nvPr/>
        </p:nvSpPr>
        <p:spPr>
          <a:xfrm>
            <a:off x="4145141" y="62045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élelmez</a:t>
            </a:r>
            <a:endParaRPr lang="hu-HU" dirty="0"/>
          </a:p>
        </p:txBody>
      </p:sp>
      <p:cxnSp>
        <p:nvCxnSpPr>
          <p:cNvPr id="101" name="Egyenes összekötő 100"/>
          <p:cNvCxnSpPr>
            <a:stCxn id="27" idx="0"/>
            <a:endCxn id="97" idx="1"/>
          </p:cNvCxnSpPr>
          <p:nvPr/>
        </p:nvCxnSpPr>
        <p:spPr>
          <a:xfrm flipV="1">
            <a:off x="3871383" y="338623"/>
            <a:ext cx="273758" cy="482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églalap 103"/>
          <p:cNvSpPr/>
          <p:nvPr/>
        </p:nvSpPr>
        <p:spPr>
          <a:xfrm>
            <a:off x="6851793" y="634986"/>
            <a:ext cx="1016000" cy="553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éledő</a:t>
            </a:r>
            <a:endParaRPr lang="hu-HU" dirty="0"/>
          </a:p>
        </p:txBody>
      </p:sp>
      <p:cxnSp>
        <p:nvCxnSpPr>
          <p:cNvPr id="108" name="Egyenes összekötő 107"/>
          <p:cNvCxnSpPr>
            <a:stCxn id="104" idx="2"/>
          </p:cNvCxnSpPr>
          <p:nvPr/>
        </p:nvCxnSpPr>
        <p:spPr>
          <a:xfrm flipH="1">
            <a:off x="7210664" y="1188142"/>
            <a:ext cx="149129" cy="6463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252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20"/>
    </mc:Choice>
    <mc:Fallback>
      <p:transition spd="slow" advTm="7012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Szóösszetétel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3200" dirty="0"/>
              <a:t>Két vagy több önálló szó összekapcsolásával </a:t>
            </a:r>
            <a:r>
              <a:rPr lang="hu-HU" sz="3200" dirty="0" smtClean="0"/>
              <a:t>hozzuk létre</a:t>
            </a:r>
          </a:p>
          <a:p>
            <a:r>
              <a:rPr lang="hu-HU" sz="3200" dirty="0" smtClean="0"/>
              <a:t>Az </a:t>
            </a:r>
            <a:r>
              <a:rPr lang="hu-HU" sz="3200" dirty="0"/>
              <a:t>új szó jelentése </a:t>
            </a:r>
            <a:r>
              <a:rPr lang="hu-HU" sz="3200" dirty="0" smtClean="0"/>
              <a:t>nem </a:t>
            </a:r>
            <a:r>
              <a:rPr lang="hu-HU" sz="3200" dirty="0"/>
              <a:t>azonos </a:t>
            </a:r>
            <a:r>
              <a:rPr lang="hu-HU" sz="3200" dirty="0" smtClean="0"/>
              <a:t>a tagok külön-külön szótári </a:t>
            </a:r>
            <a:r>
              <a:rPr lang="hu-HU" sz="3200" dirty="0"/>
              <a:t>jelentésével </a:t>
            </a:r>
            <a:endParaRPr lang="hu-HU" sz="3200" dirty="0" smtClean="0"/>
          </a:p>
          <a:p>
            <a:r>
              <a:rPr lang="hu-HU" sz="3200" dirty="0" smtClean="0"/>
              <a:t>(</a:t>
            </a:r>
            <a:r>
              <a:rPr lang="hu-HU" sz="3200" dirty="0"/>
              <a:t>pl. </a:t>
            </a:r>
            <a:r>
              <a:rPr lang="hu-HU" sz="3200" i="1" dirty="0" smtClean="0"/>
              <a:t>kis asszony - kisasszony</a:t>
            </a:r>
            <a:r>
              <a:rPr lang="hu-HU" sz="3200" dirty="0"/>
              <a:t>, </a:t>
            </a:r>
            <a:r>
              <a:rPr lang="hu-HU" sz="3200" dirty="0" smtClean="0"/>
              <a:t>kutya teremtette – </a:t>
            </a:r>
            <a:r>
              <a:rPr lang="hu-HU" sz="3200" dirty="0" err="1" smtClean="0"/>
              <a:t>kutyateremtette</a:t>
            </a:r>
            <a:r>
              <a:rPr lang="hu-HU" sz="3200" dirty="0" smtClean="0"/>
              <a:t>)</a:t>
            </a:r>
            <a:endParaRPr lang="hu-HU" sz="3200" dirty="0"/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357611" y="5576552"/>
            <a:ext cx="4936571" cy="9401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Helyesírás: egybe vagy kötőjellel írjuk!!!</a:t>
            </a:r>
            <a:endParaRPr lang="hu-HU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6158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241"/>
    </mc:Choice>
    <mc:Fallback>
      <p:transition spd="slow" advTm="42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szóösszetételnek 3 formája van: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450760" y="2336871"/>
            <a:ext cx="2846231" cy="9530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mellérendelő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642574" y="2336869"/>
            <a:ext cx="3684431" cy="9530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alárendelő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8124422" y="2336869"/>
            <a:ext cx="2846231" cy="95303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szervetlen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450760" y="3289908"/>
            <a:ext cx="2846231" cy="94015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A tagok egyenrangúak, azonos szófajúak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3642574" y="3289906"/>
            <a:ext cx="3684432" cy="103739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az összetétel tagjai nem egyenrangúak, </a:t>
            </a:r>
            <a:r>
              <a:rPr lang="hu-HU" dirty="0" smtClean="0">
                <a:solidFill>
                  <a:schemeClr val="bg1"/>
                </a:solidFill>
              </a:rPr>
              <a:t>egyik </a:t>
            </a:r>
            <a:r>
              <a:rPr lang="hu-HU" dirty="0">
                <a:solidFill>
                  <a:schemeClr val="bg1"/>
                </a:solidFill>
              </a:rPr>
              <a:t>tagról rákérdezhetünk a </a:t>
            </a:r>
            <a:r>
              <a:rPr lang="hu-HU" dirty="0" smtClean="0">
                <a:solidFill>
                  <a:schemeClr val="bg1"/>
                </a:solidFill>
              </a:rPr>
              <a:t>másikra (mondatrészi viszony)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8124421" y="3289908"/>
            <a:ext cx="2846231" cy="94015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A gyakori egymás melletti használat miatt kapcsolódtak össze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450759" y="4430332"/>
            <a:ext cx="2846232" cy="21378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egy-egy</a:t>
            </a:r>
            <a:r>
              <a:rPr lang="hu-HU" dirty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hogyhogy 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sír-rí</a:t>
            </a:r>
            <a:r>
              <a:rPr lang="hu-HU" dirty="0">
                <a:solidFill>
                  <a:schemeClr val="bg1"/>
                </a:solidFill>
              </a:rPr>
              <a:t>, </a:t>
            </a:r>
            <a:endParaRPr lang="hu-HU" dirty="0" smtClean="0">
              <a:solidFill>
                <a:schemeClr val="bg1"/>
              </a:solidFill>
            </a:endParaRP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lót-fut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fekete-fehér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3642574" y="4462529"/>
            <a:ext cx="3684431" cy="2073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u-HU" dirty="0" smtClean="0">
                <a:solidFill>
                  <a:schemeClr val="bg1"/>
                </a:solidFill>
              </a:rPr>
              <a:t>istenadta</a:t>
            </a:r>
          </a:p>
          <a:p>
            <a:pPr lvl="0" algn="ctr"/>
            <a:r>
              <a:rPr lang="hu-HU" dirty="0" smtClean="0">
                <a:solidFill>
                  <a:schemeClr val="bg1"/>
                </a:solidFill>
              </a:rPr>
              <a:t>napsütötte</a:t>
            </a:r>
          </a:p>
          <a:p>
            <a:pPr lvl="0" algn="ctr"/>
            <a:r>
              <a:rPr lang="hu-HU" dirty="0" smtClean="0">
                <a:solidFill>
                  <a:schemeClr val="bg1"/>
                </a:solidFill>
              </a:rPr>
              <a:t>favágó</a:t>
            </a:r>
          </a:p>
          <a:p>
            <a:pPr lvl="0" algn="ctr"/>
            <a:r>
              <a:rPr lang="hu-HU" dirty="0" smtClean="0">
                <a:solidFill>
                  <a:schemeClr val="bg1"/>
                </a:solidFill>
              </a:rPr>
              <a:t>egyetért</a:t>
            </a:r>
          </a:p>
          <a:p>
            <a:pPr lvl="0" algn="ctr"/>
            <a:r>
              <a:rPr lang="hu-HU" dirty="0" smtClean="0">
                <a:solidFill>
                  <a:schemeClr val="bg1"/>
                </a:solidFill>
              </a:rPr>
              <a:t>jóravaló</a:t>
            </a:r>
            <a:r>
              <a:rPr lang="hu-HU" dirty="0" smtClean="0"/>
              <a:t> </a:t>
            </a:r>
            <a:endParaRPr lang="hu-HU" dirty="0"/>
          </a:p>
        </p:txBody>
      </p:sp>
      <p:sp>
        <p:nvSpPr>
          <p:cNvPr id="12" name="Téglalap 11"/>
          <p:cNvSpPr/>
          <p:nvPr/>
        </p:nvSpPr>
        <p:spPr>
          <a:xfrm>
            <a:off x="8124421" y="4430332"/>
            <a:ext cx="2846231" cy="20085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egyszeregy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nefelejcs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nemdohányzó</a:t>
            </a:r>
            <a:endParaRPr lang="hu-HU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4115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206"/>
    </mc:Choice>
    <mc:Fallback>
      <p:transition spd="slow" advTm="110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Ritkább szóalkotási módok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hu-HU" b="1" dirty="0"/>
              <a:t>mozaikszó</a:t>
            </a:r>
            <a:r>
              <a:rPr lang="hu-HU" dirty="0"/>
              <a:t> Pl. MÁV, ENSZ, ÁNTSZ</a:t>
            </a:r>
          </a:p>
          <a:p>
            <a:pPr lvl="0"/>
            <a:r>
              <a:rPr lang="hu-HU" b="1" dirty="0"/>
              <a:t>rövidülés: </a:t>
            </a:r>
            <a:r>
              <a:rPr lang="hu-HU" dirty="0" err="1"/>
              <a:t>zsepi</a:t>
            </a:r>
            <a:r>
              <a:rPr lang="hu-HU" dirty="0"/>
              <a:t>, csoki, </a:t>
            </a:r>
            <a:r>
              <a:rPr lang="hu-HU" dirty="0" err="1"/>
              <a:t>ari</a:t>
            </a:r>
            <a:r>
              <a:rPr lang="hu-HU" dirty="0"/>
              <a:t>, </a:t>
            </a:r>
          </a:p>
          <a:p>
            <a:pPr lvl="0"/>
            <a:r>
              <a:rPr lang="hu-HU" b="1" dirty="0" err="1" smtClean="0"/>
              <a:t>köznevesülés</a:t>
            </a:r>
            <a:r>
              <a:rPr lang="hu-HU" b="1" dirty="0"/>
              <a:t>: garbó, zserbó, hamburger, szendvics</a:t>
            </a:r>
            <a:endParaRPr lang="hu-HU" dirty="0"/>
          </a:p>
          <a:p>
            <a:pPr lvl="0"/>
            <a:r>
              <a:rPr lang="hu-HU" b="1" dirty="0"/>
              <a:t>népetimológia (értelmesítés): </a:t>
            </a:r>
            <a:r>
              <a:rPr lang="hu-HU" b="1" dirty="0" err="1"/>
              <a:t>hohano</a:t>
            </a:r>
            <a:r>
              <a:rPr lang="hu-HU" b="1" dirty="0"/>
              <a:t> (</a:t>
            </a:r>
            <a:r>
              <a:rPr lang="hu-HU" b="1" dirty="0" err="1"/>
              <a:t>cig</a:t>
            </a:r>
            <a:r>
              <a:rPr lang="hu-HU" b="1" dirty="0"/>
              <a:t>) hóhányó, </a:t>
            </a:r>
            <a:r>
              <a:rPr lang="hu-HU" b="1" dirty="0" err="1"/>
              <a:t>tuberosa</a:t>
            </a:r>
            <a:r>
              <a:rPr lang="hu-HU" b="1" dirty="0"/>
              <a:t>, (szándékos is) e-mail – </a:t>
            </a:r>
            <a:r>
              <a:rPr lang="hu-HU" b="1" dirty="0" err="1"/>
              <a:t>emil</a:t>
            </a:r>
            <a:r>
              <a:rPr lang="hu-HU" b="1" dirty="0"/>
              <a:t>,</a:t>
            </a:r>
            <a:endParaRPr lang="hu-HU" dirty="0"/>
          </a:p>
          <a:p>
            <a:endParaRPr lang="hu-H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2056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842"/>
    </mc:Choice>
    <mc:Fallback>
      <p:transition spd="slow" advTm="105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szókincs bővülése lassú folyamat, 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2895" y="2323994"/>
            <a:ext cx="4252287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dirty="0" smtClean="0"/>
              <a:t>vannak helyzetek, amikor robbanásszerűen és nagy számban jelennek meg új szavak a nyelvben</a:t>
            </a:r>
          </a:p>
          <a:p>
            <a:pPr marL="0" indent="0">
              <a:buNone/>
            </a:pPr>
            <a:r>
              <a:rPr lang="hu-HU" sz="3200" dirty="0" smtClean="0"/>
              <a:t>(2020)</a:t>
            </a:r>
            <a:endParaRPr lang="hu-HU" sz="3200" dirty="0"/>
          </a:p>
        </p:txBody>
      </p:sp>
      <p:sp>
        <p:nvSpPr>
          <p:cNvPr id="4" name="Téglalap 3"/>
          <p:cNvSpPr/>
          <p:nvPr/>
        </p:nvSpPr>
        <p:spPr>
          <a:xfrm>
            <a:off x="5821251" y="2253803"/>
            <a:ext cx="5164428" cy="39538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800" i="1" dirty="0" err="1">
                <a:solidFill>
                  <a:schemeClr val="bg1"/>
                </a:solidFill>
              </a:rPr>
              <a:t>banyatime</a:t>
            </a:r>
            <a:r>
              <a:rPr lang="hu-HU" sz="2800" i="1" dirty="0">
                <a:solidFill>
                  <a:schemeClr val="bg1"/>
                </a:solidFill>
              </a:rPr>
              <a:t>/</a:t>
            </a:r>
            <a:r>
              <a:rPr lang="hu-HU" sz="2800" i="1" dirty="0" err="1">
                <a:solidFill>
                  <a:schemeClr val="bg1"/>
                </a:solidFill>
              </a:rPr>
              <a:t>banyatájm</a:t>
            </a:r>
            <a:r>
              <a:rPr lang="hu-HU" sz="2800" dirty="0">
                <a:solidFill>
                  <a:schemeClr val="bg1"/>
                </a:solidFill>
              </a:rPr>
              <a:t> </a:t>
            </a:r>
            <a:endParaRPr lang="hu-HU" sz="2800" dirty="0" smtClean="0">
              <a:solidFill>
                <a:schemeClr val="bg1"/>
              </a:solidFill>
            </a:endParaRPr>
          </a:p>
          <a:p>
            <a:r>
              <a:rPr lang="hu-HU" sz="2800" i="1" dirty="0" err="1" smtClean="0">
                <a:solidFill>
                  <a:schemeClr val="bg1"/>
                </a:solidFill>
              </a:rPr>
              <a:t>homeless-office</a:t>
            </a:r>
            <a:r>
              <a:rPr lang="hu-HU" sz="2800" dirty="0" smtClean="0">
                <a:solidFill>
                  <a:schemeClr val="bg1"/>
                </a:solidFill>
              </a:rPr>
              <a:t> </a:t>
            </a:r>
          </a:p>
          <a:p>
            <a:r>
              <a:rPr lang="hu-HU" sz="2800" i="1" dirty="0" err="1" smtClean="0">
                <a:solidFill>
                  <a:schemeClr val="bg1"/>
                </a:solidFill>
              </a:rPr>
              <a:t>fotelvirológus</a:t>
            </a:r>
            <a:r>
              <a:rPr lang="hu-HU" sz="280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hu-HU" sz="2800" i="1" dirty="0" err="1" smtClean="0">
                <a:solidFill>
                  <a:schemeClr val="bg1"/>
                </a:solidFill>
              </a:rPr>
              <a:t>covidinka</a:t>
            </a:r>
            <a:r>
              <a:rPr lang="hu-HU" sz="280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hu-HU" sz="2800" i="1" dirty="0" smtClean="0">
                <a:solidFill>
                  <a:schemeClr val="bg1"/>
                </a:solidFill>
              </a:rPr>
              <a:t>vírusközöny </a:t>
            </a:r>
          </a:p>
          <a:p>
            <a:r>
              <a:rPr lang="hu-HU" sz="2800" i="1" dirty="0" smtClean="0">
                <a:solidFill>
                  <a:schemeClr val="bg1"/>
                </a:solidFill>
              </a:rPr>
              <a:t>e-sörözés </a:t>
            </a:r>
          </a:p>
          <a:p>
            <a:r>
              <a:rPr lang="hu-HU" sz="2800" i="1" dirty="0" smtClean="0">
                <a:solidFill>
                  <a:schemeClr val="bg1"/>
                </a:solidFill>
              </a:rPr>
              <a:t>aperitif-törzs </a:t>
            </a:r>
          </a:p>
          <a:p>
            <a:r>
              <a:rPr lang="hu-HU" sz="2800" i="1" dirty="0" err="1" smtClean="0">
                <a:solidFill>
                  <a:schemeClr val="bg1"/>
                </a:solidFill>
              </a:rPr>
              <a:t>kenyérszűz</a:t>
            </a:r>
            <a:r>
              <a:rPr lang="hu-HU" sz="2800" i="1" dirty="0" smtClean="0">
                <a:solidFill>
                  <a:schemeClr val="bg1"/>
                </a:solidFill>
              </a:rPr>
              <a:t> </a:t>
            </a:r>
            <a:r>
              <a:rPr lang="hu-HU" sz="2800" i="1" dirty="0" err="1" smtClean="0">
                <a:solidFill>
                  <a:schemeClr val="bg1"/>
                </a:solidFill>
              </a:rPr>
              <a:t>trikini</a:t>
            </a:r>
            <a:endParaRPr lang="hu-HU" sz="2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9045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380"/>
    </mc:Choice>
    <mc:Fallback>
      <p:transition spd="slow" advTm="131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8.8|16.8|14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5.3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1.7|14.5|1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6|7.8|5.5|15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1.3|2.5|3|9|8.8|13.8|38.8|14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11.6|12.3|3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10.4|3.2"/>
</p:tagLst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111</TotalTime>
  <Words>274</Words>
  <Application>Microsoft Office PowerPoint</Application>
  <PresentationFormat>Szélesvásznú</PresentationFormat>
  <Paragraphs>87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Berlin</vt:lpstr>
      <vt:lpstr>  A SZÓALKOTÁS MÓDJAI</vt:lpstr>
      <vt:lpstr>A szókincs bővülésének formái: </vt:lpstr>
      <vt:lpstr>Módjai:</vt:lpstr>
      <vt:lpstr>A SZÓKÉPZÉS:  KÉPZŐ SEGÍTSÉGÉVEL ÚJ SZÓT HOZUNK LÉTRE</vt:lpstr>
      <vt:lpstr>PowerPoint bemutató</vt:lpstr>
      <vt:lpstr>Szóösszetétel</vt:lpstr>
      <vt:lpstr>A szóösszetételnek 3 formája van:</vt:lpstr>
      <vt:lpstr>Ritkább szóalkotási módok</vt:lpstr>
      <vt:lpstr>A szókincs bővülése lassú folyamat, 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SZÓALKOTÁS MÓDJAI</dc:title>
  <dc:creator>Admin</dc:creator>
  <cp:lastModifiedBy>Admin</cp:lastModifiedBy>
  <cp:revision>10</cp:revision>
  <dcterms:created xsi:type="dcterms:W3CDTF">2020-11-12T12:50:44Z</dcterms:created>
  <dcterms:modified xsi:type="dcterms:W3CDTF">2020-11-12T14:42:31Z</dcterms:modified>
</cp:coreProperties>
</file>