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69" r:id="rId3"/>
    <p:sldId id="285" r:id="rId4"/>
    <p:sldId id="268" r:id="rId5"/>
    <p:sldId id="270" r:id="rId6"/>
    <p:sldId id="271" r:id="rId7"/>
    <p:sldId id="272" r:id="rId8"/>
    <p:sldId id="273" r:id="rId9"/>
    <p:sldId id="275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1755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962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6274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5223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4992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7560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1293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891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7550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278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503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5995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300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211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6885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620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337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BB084-802B-4DE9-AAB1-B29CADB645E4}" type="datetimeFigureOut">
              <a:rPr lang="hu-HU" smtClean="0"/>
              <a:t>2020. 09. 29.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9A685-AD81-45A4-825A-E2C0A7DC1E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8610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Az európai szerelmi költészet hagyományai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618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3794" y="756356"/>
            <a:ext cx="5441849" cy="2596444"/>
          </a:xfrm>
        </p:spPr>
        <p:txBody>
          <a:bodyPr>
            <a:normAutofit/>
          </a:bodyPr>
          <a:lstStyle/>
          <a:p>
            <a:r>
              <a:rPr lang="hu-HU" sz="2800" dirty="0" smtClean="0"/>
              <a:t>Képalkotásban a természet elemei, mint metaforák és hasonlatok</a:t>
            </a:r>
          </a:p>
          <a:p>
            <a:r>
              <a:rPr lang="hu-HU" sz="2800" dirty="0" smtClean="0"/>
              <a:t>Különösen a </a:t>
            </a:r>
            <a:r>
              <a:rPr lang="hu-HU" sz="2800" dirty="0" smtClean="0">
                <a:solidFill>
                  <a:srgbClr val="FFFF00"/>
                </a:solidFill>
              </a:rPr>
              <a:t>virág-szimbolika</a:t>
            </a:r>
          </a:p>
          <a:p>
            <a:endParaRPr lang="hu-HU" sz="2800" dirty="0" smtClean="0"/>
          </a:p>
        </p:txBody>
      </p:sp>
      <p:sp>
        <p:nvSpPr>
          <p:cNvPr id="7" name="Kanyar felfelé 6"/>
          <p:cNvSpPr/>
          <p:nvPr/>
        </p:nvSpPr>
        <p:spPr>
          <a:xfrm rot="5400000">
            <a:off x="4063695" y="2607736"/>
            <a:ext cx="936978" cy="179493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5588300" y="3251204"/>
            <a:ext cx="6073122" cy="936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Az első magyar szerelmes vers egy virágének-töredék:</a:t>
            </a:r>
            <a:endParaRPr lang="hu-HU" dirty="0"/>
          </a:p>
        </p:txBody>
      </p:sp>
      <p:sp>
        <p:nvSpPr>
          <p:cNvPr id="12" name="Téglalap 11"/>
          <p:cNvSpPr/>
          <p:nvPr/>
        </p:nvSpPr>
        <p:spPr>
          <a:xfrm>
            <a:off x="4289778" y="4809067"/>
            <a:ext cx="7100711" cy="151271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Virág, tudjad, </a:t>
            </a:r>
            <a:r>
              <a:rPr lang="hu-HU" dirty="0" err="1" smtClean="0">
                <a:solidFill>
                  <a:schemeClr val="bg1"/>
                </a:solidFill>
              </a:rPr>
              <a:t>tűled</a:t>
            </a:r>
            <a:r>
              <a:rPr lang="hu-HU" dirty="0" smtClean="0">
                <a:solidFill>
                  <a:schemeClr val="bg1"/>
                </a:solidFill>
              </a:rPr>
              <a:t> el kell mennem,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S </a:t>
            </a:r>
            <a:r>
              <a:rPr lang="hu-HU" dirty="0" err="1" smtClean="0">
                <a:solidFill>
                  <a:schemeClr val="bg1"/>
                </a:solidFill>
              </a:rPr>
              <a:t>teíretted</a:t>
            </a:r>
            <a:r>
              <a:rPr lang="hu-HU" dirty="0" smtClean="0">
                <a:solidFill>
                  <a:schemeClr val="bg1"/>
                </a:solidFill>
              </a:rPr>
              <a:t> gyászba kell </a:t>
            </a:r>
            <a:r>
              <a:rPr lang="hu-HU" dirty="0" err="1" smtClean="0">
                <a:solidFill>
                  <a:schemeClr val="bg1"/>
                </a:solidFill>
              </a:rPr>
              <a:t>ölteznem</a:t>
            </a:r>
            <a:r>
              <a:rPr lang="hu-HU" dirty="0" smtClean="0">
                <a:solidFill>
                  <a:schemeClr val="bg1"/>
                </a:solidFill>
              </a:rPr>
              <a:t>. 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(Soproni virágének, 1490)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5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rançois Villon Ballade de la Grosse Marg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4"/>
            <a:ext cx="4762500" cy="67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67111" y="609600"/>
            <a:ext cx="6300445" cy="1326321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Középkor: </a:t>
            </a:r>
            <a:br>
              <a:rPr lang="hu-HU" dirty="0" smtClean="0"/>
            </a:br>
            <a:r>
              <a:rPr lang="hu-HU" dirty="0" smtClean="0"/>
              <a:t>Van </a:t>
            </a:r>
            <a:r>
              <a:rPr lang="hu-HU" dirty="0" smtClean="0"/>
              <a:t>mellékág is! </a:t>
            </a:r>
            <a:br>
              <a:rPr lang="hu-HU" dirty="0" smtClean="0"/>
            </a:br>
            <a:r>
              <a:rPr lang="hu-HU" dirty="0" smtClean="0"/>
              <a:t>(</a:t>
            </a:r>
            <a:r>
              <a:rPr lang="hu-HU" cap="none" dirty="0" smtClean="0"/>
              <a:t>kevésbé szalonképes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7026118" y="2096065"/>
            <a:ext cx="4303536" cy="2964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hu-HU" i="1" dirty="0">
                <a:solidFill>
                  <a:schemeClr val="bg1"/>
                </a:solidFill>
              </a:rPr>
              <a:t>Mint bunda, alszunk, lévén részegek.</a:t>
            </a: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>S kelünk. Korog a hasa. Kényesen</a:t>
            </a: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>fölmászik rám, nyögök keservesen,</a:t>
            </a: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>a deszkánál is laposabbra nyom,</a:t>
            </a: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 err="1">
                <a:solidFill>
                  <a:schemeClr val="bg1"/>
                </a:solidFill>
              </a:rPr>
              <a:t>ledérkedéssel</a:t>
            </a:r>
            <a:r>
              <a:rPr lang="hu-HU" i="1" dirty="0">
                <a:solidFill>
                  <a:schemeClr val="bg1"/>
                </a:solidFill>
              </a:rPr>
              <a:t> tönkre így </a:t>
            </a:r>
            <a:r>
              <a:rPr lang="hu-HU" i="1" dirty="0" err="1">
                <a:solidFill>
                  <a:schemeClr val="bg1"/>
                </a:solidFill>
              </a:rPr>
              <a:t>teszen</a:t>
            </a:r>
            <a:r>
              <a:rPr lang="hu-HU" i="1" dirty="0" smtClean="0">
                <a:solidFill>
                  <a:schemeClr val="bg1"/>
                </a:solidFill>
              </a:rPr>
              <a:t/>
            </a:r>
            <a:br>
              <a:rPr lang="hu-HU" i="1" dirty="0" smtClean="0">
                <a:solidFill>
                  <a:schemeClr val="bg1"/>
                </a:solidFill>
              </a:rPr>
            </a:br>
            <a:r>
              <a:rPr lang="hu-HU" i="1" dirty="0">
                <a:solidFill>
                  <a:schemeClr val="bg1"/>
                </a:solidFill>
              </a:rPr>
              <a:t>e bordélyban, hol szállásunk </a:t>
            </a:r>
            <a:r>
              <a:rPr lang="hu-HU" i="1" dirty="0" smtClean="0">
                <a:solidFill>
                  <a:schemeClr val="bg1"/>
                </a:solidFill>
              </a:rPr>
              <a:t>vagyon.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(Villon) 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Ötszög 5"/>
          <p:cNvSpPr/>
          <p:nvPr/>
        </p:nvSpPr>
        <p:spPr>
          <a:xfrm>
            <a:off x="801511" y="2600254"/>
            <a:ext cx="6162508" cy="134337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Nem ez a fő irány, de a pajzán vonal (mellékágként) végig jelen van a szerelmi költészetben</a:t>
            </a:r>
            <a:endParaRPr lang="hu-HU" sz="2400" dirty="0"/>
          </a:p>
        </p:txBody>
      </p:sp>
      <p:sp>
        <p:nvSpPr>
          <p:cNvPr id="7" name="Téglalap 6"/>
          <p:cNvSpPr/>
          <p:nvPr/>
        </p:nvSpPr>
        <p:spPr>
          <a:xfrm>
            <a:off x="2585156" y="4075289"/>
            <a:ext cx="1783644" cy="23932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Pl. Janus Pannonius, Csokonai, Weöres S.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6964019" y="5663212"/>
            <a:ext cx="4303537" cy="63217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VÁGÁNS KÖLTÉSZET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5799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RENESZÁNSZ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3795" y="1806222"/>
            <a:ext cx="10353762" cy="3984978"/>
          </a:xfrm>
        </p:spPr>
        <p:txBody>
          <a:bodyPr/>
          <a:lstStyle/>
          <a:p>
            <a:r>
              <a:rPr lang="hu-HU" dirty="0" smtClean="0"/>
              <a:t>Érzelmek szabadságának igénye (l: Rómeó és Júlia), kevesebb kötöttség</a:t>
            </a:r>
          </a:p>
          <a:p>
            <a:r>
              <a:rPr lang="hu-HU" dirty="0" smtClean="0"/>
              <a:t>A középkorból megmarad </a:t>
            </a:r>
          </a:p>
          <a:p>
            <a:r>
              <a:rPr lang="hu-HU" dirty="0" smtClean="0"/>
              <a:t>- </a:t>
            </a:r>
            <a:r>
              <a:rPr lang="hu-HU" dirty="0" smtClean="0">
                <a:solidFill>
                  <a:srgbClr val="FFFF00"/>
                </a:solidFill>
              </a:rPr>
              <a:t>a nő idealizálása</a:t>
            </a:r>
          </a:p>
          <a:p>
            <a:r>
              <a:rPr lang="hu-HU" dirty="0" smtClean="0">
                <a:solidFill>
                  <a:srgbClr val="FFFF00"/>
                </a:solidFill>
              </a:rPr>
              <a:t>- a szépség dicsérete</a:t>
            </a:r>
          </a:p>
          <a:p>
            <a:r>
              <a:rPr lang="hu-HU" dirty="0" smtClean="0">
                <a:solidFill>
                  <a:srgbClr val="FFFF00"/>
                </a:solidFill>
              </a:rPr>
              <a:t>- a természeti szimbólumok (virágszimbolika)</a:t>
            </a:r>
          </a:p>
          <a:p>
            <a:endParaRPr lang="hu-HU" dirty="0"/>
          </a:p>
          <a:p>
            <a:r>
              <a:rPr lang="hu-HU" dirty="0" smtClean="0"/>
              <a:t>ÚJ ELEM:   a szerelmes versek természeti háttere</a:t>
            </a:r>
            <a:endParaRPr lang="hu-HU" dirty="0"/>
          </a:p>
        </p:txBody>
      </p:sp>
      <p:sp>
        <p:nvSpPr>
          <p:cNvPr id="4" name="Lefelé nyíl 3"/>
          <p:cNvSpPr/>
          <p:nvPr/>
        </p:nvSpPr>
        <p:spPr>
          <a:xfrm>
            <a:off x="4560711" y="5226756"/>
            <a:ext cx="970845" cy="15014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891" y="2528711"/>
            <a:ext cx="3948087" cy="41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38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Petrarca a nőt természeti környezetbe helyezi</a:t>
            </a:r>
            <a:br>
              <a:rPr lang="hu-HU" dirty="0" smtClean="0"/>
            </a:br>
            <a:r>
              <a:rPr lang="hu-HU" dirty="0" smtClean="0"/>
              <a:t>(</a:t>
            </a:r>
            <a:r>
              <a:rPr lang="hu-HU" cap="none" dirty="0" smtClean="0">
                <a:solidFill>
                  <a:srgbClr val="FFFF00"/>
                </a:solidFill>
              </a:rPr>
              <a:t>minta lesz a következő évszázadokra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6389511" y="2257778"/>
            <a:ext cx="4662311" cy="20545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bg1"/>
                </a:solidFill>
              </a:rPr>
              <a:t>Ti szerencsés füvek, boldog virágok,</a:t>
            </a:r>
          </a:p>
          <a:p>
            <a:r>
              <a:rPr lang="hu-HU" dirty="0">
                <a:solidFill>
                  <a:schemeClr val="bg1"/>
                </a:solidFill>
              </a:rPr>
              <a:t>kiken tapos mélázgató madonnám,</a:t>
            </a:r>
          </a:p>
          <a:p>
            <a:r>
              <a:rPr lang="hu-HU" dirty="0">
                <a:solidFill>
                  <a:schemeClr val="bg1"/>
                </a:solidFill>
              </a:rPr>
              <a:t>part, mely édes szavát figyelve </a:t>
            </a:r>
            <a:r>
              <a:rPr lang="hu-HU" dirty="0" err="1">
                <a:solidFill>
                  <a:schemeClr val="bg1"/>
                </a:solidFill>
              </a:rPr>
              <a:t>andán</a:t>
            </a:r>
            <a:r>
              <a:rPr lang="hu-HU" dirty="0">
                <a:solidFill>
                  <a:schemeClr val="bg1"/>
                </a:solidFill>
              </a:rPr>
              <a:t>,</a:t>
            </a:r>
          </a:p>
          <a:p>
            <a:r>
              <a:rPr lang="hu-HU" dirty="0">
                <a:solidFill>
                  <a:schemeClr val="bg1"/>
                </a:solidFill>
              </a:rPr>
              <a:t>szép lábának nyomát magadba </a:t>
            </a:r>
            <a:r>
              <a:rPr lang="hu-HU" dirty="0" smtClean="0">
                <a:solidFill>
                  <a:schemeClr val="bg1"/>
                </a:solidFill>
              </a:rPr>
              <a:t>zárod…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Szamárfül 4"/>
          <p:cNvSpPr/>
          <p:nvPr/>
        </p:nvSpPr>
        <p:spPr>
          <a:xfrm>
            <a:off x="913794" y="2483555"/>
            <a:ext cx="3680783" cy="358986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Szintén Petrarca-hagyomány a múzsa átnevezése: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(Balassi) Losonci Anna = Júlia</a:t>
            </a:r>
          </a:p>
          <a:p>
            <a:pPr algn="ctr"/>
            <a:r>
              <a:rPr lang="hu-HU" dirty="0" smtClean="0"/>
              <a:t>(Csokonai) Vajda Julianna = Lilla</a:t>
            </a:r>
          </a:p>
          <a:p>
            <a:pPr algn="ctr"/>
            <a:r>
              <a:rPr lang="hu-HU" dirty="0" smtClean="0"/>
              <a:t>(Ady) </a:t>
            </a:r>
            <a:r>
              <a:rPr lang="hu-HU" dirty="0" err="1" smtClean="0"/>
              <a:t>Brüll</a:t>
            </a:r>
            <a:r>
              <a:rPr lang="hu-HU" dirty="0" smtClean="0"/>
              <a:t> Adél = Léda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1075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9867" y="609600"/>
            <a:ext cx="10217689" cy="2088444"/>
          </a:xfrm>
        </p:spPr>
        <p:txBody>
          <a:bodyPr>
            <a:normAutofit/>
          </a:bodyPr>
          <a:lstStyle/>
          <a:p>
            <a:r>
              <a:rPr lang="hu-HU" dirty="0" smtClean="0"/>
              <a:t>A középkori-reneszánsz hagyományok innentől több évszázadra meghatározták a szerelmi költészet irányát!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9867" y="3036710"/>
            <a:ext cx="10217690" cy="2754489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46756" y="2946399"/>
            <a:ext cx="3488266" cy="2686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 hatalmas szerelemnek megemésztő tüze bánt,</a:t>
            </a:r>
          </a:p>
          <a:p>
            <a:pPr algn="ctr"/>
            <a:r>
              <a:rPr lang="hu-HU" dirty="0" smtClean="0"/>
              <a:t>Te lehetsz írja sebemnek, gyönyörű kis tulipánt.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Szemeid szép ragyogása</a:t>
            </a:r>
          </a:p>
          <a:p>
            <a:pPr algn="ctr"/>
            <a:r>
              <a:rPr lang="hu-HU" dirty="0" smtClean="0"/>
              <a:t>Eleven hajnali tűz</a:t>
            </a:r>
          </a:p>
          <a:p>
            <a:pPr algn="ctr"/>
            <a:r>
              <a:rPr lang="hu-HU" dirty="0" smtClean="0"/>
              <a:t>Ajakid harmatozása….</a:t>
            </a:r>
            <a:endParaRPr lang="hu-HU" dirty="0"/>
          </a:p>
        </p:txBody>
      </p:sp>
      <p:sp>
        <p:nvSpPr>
          <p:cNvPr id="10" name="Téglalap 9"/>
          <p:cNvSpPr/>
          <p:nvPr/>
        </p:nvSpPr>
        <p:spPr>
          <a:xfrm>
            <a:off x="327378" y="2551287"/>
            <a:ext cx="2043289" cy="541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CSOKONAI</a:t>
            </a:r>
            <a:endParaRPr lang="hu-HU" dirty="0"/>
          </a:p>
        </p:txBody>
      </p:sp>
      <p:sp>
        <p:nvSpPr>
          <p:cNvPr id="11" name="Téglalap 10"/>
          <p:cNvSpPr/>
          <p:nvPr/>
        </p:nvSpPr>
        <p:spPr>
          <a:xfrm>
            <a:off x="2269067" y="5791199"/>
            <a:ext cx="2935111" cy="83537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VIRÁGSZIMBOLIKA, TESTRÉSZEK, SZÉPSÉG, SZENVEDÉS 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Téglalap 11"/>
          <p:cNvSpPr/>
          <p:nvPr/>
        </p:nvSpPr>
        <p:spPr>
          <a:xfrm>
            <a:off x="9224267" y="2562576"/>
            <a:ext cx="2043289" cy="5418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József Attila</a:t>
            </a:r>
            <a:endParaRPr lang="hu-HU" dirty="0"/>
          </a:p>
        </p:txBody>
      </p:sp>
      <p:sp>
        <p:nvSpPr>
          <p:cNvPr id="13" name="Téglalap 12"/>
          <p:cNvSpPr/>
          <p:nvPr/>
        </p:nvSpPr>
        <p:spPr>
          <a:xfrm>
            <a:off x="8365067" y="3166533"/>
            <a:ext cx="3826933" cy="171591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(Mióta elmentél)</a:t>
            </a:r>
          </a:p>
          <a:p>
            <a:pPr algn="ctr"/>
            <a:r>
              <a:rPr lang="hu-HU" dirty="0" smtClean="0"/>
              <a:t>A </a:t>
            </a:r>
            <a:r>
              <a:rPr lang="hu-HU" dirty="0"/>
              <a:t>tompa földön öltözik a szél,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kapkod s kezei </a:t>
            </a:r>
            <a:r>
              <a:rPr lang="hu-HU" dirty="0" err="1"/>
              <a:t>meg-megállanak</a:t>
            </a:r>
            <a:r>
              <a:rPr lang="hu-HU" dirty="0"/>
              <a:t>,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leejti kebléről az ágakat,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dühödten hull a törékeny levél.</a:t>
            </a:r>
            <a:endParaRPr lang="hu-HU" dirty="0"/>
          </a:p>
        </p:txBody>
      </p:sp>
      <p:sp>
        <p:nvSpPr>
          <p:cNvPr id="14" name="Téglalap 13"/>
          <p:cNvSpPr/>
          <p:nvPr/>
        </p:nvSpPr>
        <p:spPr>
          <a:xfrm>
            <a:off x="7032978" y="5757332"/>
            <a:ext cx="2935111" cy="83537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TERMÉSZETI HÁTTÉR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5" name="Téglalap 14"/>
          <p:cNvSpPr/>
          <p:nvPr/>
        </p:nvSpPr>
        <p:spPr>
          <a:xfrm>
            <a:off x="4706842" y="2765777"/>
            <a:ext cx="2043289" cy="5418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Juhász Gyula</a:t>
            </a:r>
            <a:endParaRPr lang="hu-HU" dirty="0"/>
          </a:p>
        </p:txBody>
      </p:sp>
      <p:sp>
        <p:nvSpPr>
          <p:cNvPr id="16" name="Téglalap 15"/>
          <p:cNvSpPr/>
          <p:nvPr/>
        </p:nvSpPr>
        <p:spPr>
          <a:xfrm>
            <a:off x="3736622" y="3307643"/>
            <a:ext cx="4449068" cy="171591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Milyen volt szőkesége, nem tudom már,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De azt tudom, hogy szőkék a mezők,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Ha dús kalásszal jő a sárguló nyár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S e szőkeségben újra érzem őt.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9468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Fordulat: a </a:t>
            </a:r>
            <a:r>
              <a:rPr lang="hu-HU" dirty="0" err="1" smtClean="0"/>
              <a:t>xix</a:t>
            </a:r>
            <a:r>
              <a:rPr lang="hu-HU" dirty="0" smtClean="0"/>
              <a:t>. Század második fele</a:t>
            </a:r>
            <a:br>
              <a:rPr lang="hu-HU" dirty="0" smtClean="0"/>
            </a:br>
            <a:r>
              <a:rPr lang="hu-HU" dirty="0" smtClean="0">
                <a:solidFill>
                  <a:srgbClr val="FFFF00"/>
                </a:solidFill>
              </a:rPr>
              <a:t>francia szimbolisták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Ötszög 3"/>
          <p:cNvSpPr/>
          <p:nvPr/>
        </p:nvSpPr>
        <p:spPr>
          <a:xfrm>
            <a:off x="395111" y="2178756"/>
            <a:ext cx="3556000" cy="100471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 nőideál változása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4244622" y="2096064"/>
            <a:ext cx="3691467" cy="123415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Erkölcsös hölgyből „</a:t>
            </a:r>
            <a:r>
              <a:rPr lang="hu-HU" dirty="0" err="1" smtClean="0"/>
              <a:t>femme</a:t>
            </a:r>
            <a:r>
              <a:rPr lang="hu-HU" dirty="0" smtClean="0"/>
              <a:t> </a:t>
            </a:r>
            <a:r>
              <a:rPr lang="hu-HU" dirty="0" err="1" smtClean="0"/>
              <a:t>fatale</a:t>
            </a:r>
            <a:r>
              <a:rPr lang="hu-HU" dirty="0" smtClean="0"/>
              <a:t>” (végzet asszonya)</a:t>
            </a:r>
            <a:endParaRPr lang="hu-HU" dirty="0"/>
          </a:p>
        </p:txBody>
      </p:sp>
      <p:sp>
        <p:nvSpPr>
          <p:cNvPr id="6" name="Ötszög 5"/>
          <p:cNvSpPr/>
          <p:nvPr/>
        </p:nvSpPr>
        <p:spPr>
          <a:xfrm>
            <a:off x="395111" y="5537200"/>
            <a:ext cx="7405510" cy="100471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 testi szerelem létjogosultsága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4244621" y="3061264"/>
            <a:ext cx="3691467" cy="123415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Akár prostituáltak is, színes bőrű nők: egzotikus szerelem divatja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8378224" y="3004819"/>
            <a:ext cx="3036711" cy="12351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Mit bánom én, ha utcasarkok rongya… (Ady)</a:t>
            </a:r>
          </a:p>
        </p:txBody>
      </p:sp>
      <p:sp>
        <p:nvSpPr>
          <p:cNvPr id="10" name="Téglalap 9"/>
          <p:cNvSpPr/>
          <p:nvPr/>
        </p:nvSpPr>
        <p:spPr>
          <a:xfrm>
            <a:off x="8157156" y="5207988"/>
            <a:ext cx="3110400" cy="13847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Hóhérok az eleven vágyak, Átok a legszebb jelen is, Elhagylak, mert nagyon kívánlak (Ady)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34" y="3299672"/>
            <a:ext cx="3701216" cy="208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2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XX. Század: minden hagyomány él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66044" y="1665111"/>
            <a:ext cx="4436533" cy="5192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Jellemző tendenciák:</a:t>
            </a:r>
            <a:endParaRPr lang="hu-HU" dirty="0"/>
          </a:p>
        </p:txBody>
      </p:sp>
      <p:sp>
        <p:nvSpPr>
          <p:cNvPr id="6" name="Folyamatábra: Feldolgozás 5"/>
          <p:cNvSpPr/>
          <p:nvPr/>
        </p:nvSpPr>
        <p:spPr>
          <a:xfrm>
            <a:off x="2223911" y="2443338"/>
            <a:ext cx="8477956" cy="598311"/>
          </a:xfrm>
          <a:prstGeom prst="flowChartProcess">
            <a:avLst/>
          </a:prstGeom>
          <a:solidFill>
            <a:schemeClr val="bg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 szerelmi költészet túlnyomóan a szenvedő fél nézőpontjából keletkezik</a:t>
            </a:r>
            <a:endParaRPr lang="hu-HU" dirty="0"/>
          </a:p>
        </p:txBody>
      </p:sp>
      <p:sp>
        <p:nvSpPr>
          <p:cNvPr id="7" name="Folyamatábra: Feldolgozás 6"/>
          <p:cNvSpPr/>
          <p:nvPr/>
        </p:nvSpPr>
        <p:spPr>
          <a:xfrm>
            <a:off x="2144889" y="3300587"/>
            <a:ext cx="8477956" cy="1461788"/>
          </a:xfrm>
          <a:prstGeom prst="flowChartProcess">
            <a:avLst/>
          </a:prstGeom>
          <a:solidFill>
            <a:schemeClr val="bg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</a:t>
            </a:r>
            <a:r>
              <a:rPr lang="hu-HU" dirty="0" smtClean="0"/>
              <a:t> lírai alany vár, vágyakozik, remél </a:t>
            </a:r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 a megszólított távol van (időben vagy térben), vagy nem viszonoz </a:t>
            </a:r>
          </a:p>
          <a:p>
            <a:pPr algn="ctr"/>
            <a:r>
              <a:rPr lang="hu-HU" dirty="0" smtClean="0"/>
              <a:t>VAGYIS ELÉRHETETLEN!</a:t>
            </a:r>
            <a:endParaRPr lang="hu-HU" dirty="0"/>
          </a:p>
        </p:txBody>
      </p:sp>
      <p:sp>
        <p:nvSpPr>
          <p:cNvPr id="10" name="Lefelé nyíl 9"/>
          <p:cNvSpPr/>
          <p:nvPr/>
        </p:nvSpPr>
        <p:spPr>
          <a:xfrm>
            <a:off x="2709333" y="6220178"/>
            <a:ext cx="45719" cy="45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Lefelé nyílbuborék 10"/>
          <p:cNvSpPr/>
          <p:nvPr/>
        </p:nvSpPr>
        <p:spPr>
          <a:xfrm>
            <a:off x="4501602" y="5021312"/>
            <a:ext cx="3178145" cy="17145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Ez az attitűd határozza meg a slágerszövegeket!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2082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27289" y="2409170"/>
            <a:ext cx="10240268" cy="3382030"/>
          </a:xfrm>
        </p:spPr>
        <p:txBody>
          <a:bodyPr/>
          <a:lstStyle/>
          <a:p>
            <a:r>
              <a:rPr lang="hu-HU" dirty="0" smtClean="0"/>
              <a:t>Slágerek – lírai hatások</a:t>
            </a:r>
            <a:endParaRPr lang="hu-HU" dirty="0"/>
          </a:p>
        </p:txBody>
      </p:sp>
      <p:sp>
        <p:nvSpPr>
          <p:cNvPr id="4" name="Folyamatábra: Feldolgozás 3"/>
          <p:cNvSpPr/>
          <p:nvPr/>
        </p:nvSpPr>
        <p:spPr>
          <a:xfrm>
            <a:off x="253696" y="206528"/>
            <a:ext cx="5825067" cy="2125196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bg1"/>
                </a:solidFill>
              </a:rPr>
              <a:t>Hát elmúlt, tudom minden véget ért,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Elszállt a nyár, oly messze jár.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Hát elmúlt, ma sem értem, hogy miért?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Mégis úgy fáj, hogy elmentél, elhagytál.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Ez majdnem szerelem volt, és majdnem igazi vágy,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Egy percig fölénk hajolt, már ment is </a:t>
            </a:r>
            <a:r>
              <a:rPr lang="hu-HU" dirty="0" smtClean="0">
                <a:solidFill>
                  <a:schemeClr val="bg1"/>
                </a:solidFill>
              </a:rPr>
              <a:t>tovább…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Folyamatábra: Feldolgozás 5"/>
          <p:cNvSpPr/>
          <p:nvPr/>
        </p:nvSpPr>
        <p:spPr>
          <a:xfrm>
            <a:off x="7969634" y="4357510"/>
            <a:ext cx="3443112" cy="2244969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bg1"/>
                </a:solidFill>
              </a:rPr>
              <a:t>Nem tudok élni nélküled, </a:t>
            </a:r>
            <a:endParaRPr lang="hu-HU" dirty="0" smtClean="0">
              <a:solidFill>
                <a:schemeClr val="bg1"/>
              </a:solidFill>
            </a:endParaRPr>
          </a:p>
          <a:p>
            <a:r>
              <a:rPr lang="hu-HU" dirty="0" smtClean="0">
                <a:solidFill>
                  <a:schemeClr val="bg1"/>
                </a:solidFill>
              </a:rPr>
              <a:t>engedd</a:t>
            </a:r>
            <a:r>
              <a:rPr lang="hu-HU" dirty="0">
                <a:solidFill>
                  <a:schemeClr val="bg1"/>
                </a:solidFill>
              </a:rPr>
              <a:t>, hogy élhessek veled!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Nem tudok mással élni már, </a:t>
            </a:r>
            <a:endParaRPr lang="hu-HU" dirty="0" smtClean="0">
              <a:solidFill>
                <a:schemeClr val="bg1"/>
              </a:solidFill>
            </a:endParaRPr>
          </a:p>
          <a:p>
            <a:r>
              <a:rPr lang="hu-HU" dirty="0" smtClean="0">
                <a:solidFill>
                  <a:schemeClr val="bg1"/>
                </a:solidFill>
              </a:rPr>
              <a:t>emléked </a:t>
            </a:r>
            <a:r>
              <a:rPr lang="hu-HU" dirty="0">
                <a:solidFill>
                  <a:schemeClr val="bg1"/>
                </a:solidFill>
              </a:rPr>
              <a:t>úgy börtönbe zár.</a:t>
            </a:r>
            <a:br>
              <a:rPr lang="hu-HU" dirty="0">
                <a:solidFill>
                  <a:schemeClr val="bg1"/>
                </a:solidFill>
              </a:rPr>
            </a:b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Folyamatábra: Feldolgozás 6"/>
          <p:cNvSpPr/>
          <p:nvPr/>
        </p:nvSpPr>
        <p:spPr>
          <a:xfrm>
            <a:off x="7106354" y="346631"/>
            <a:ext cx="4306392" cy="1659467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>
                <a:solidFill>
                  <a:schemeClr val="bg1"/>
                </a:solidFill>
              </a:rPr>
              <a:t>Hull az elsárgult levél,</a:t>
            </a:r>
            <a:r>
              <a:rPr lang="hu-HU">
                <a:solidFill>
                  <a:schemeClr val="bg1"/>
                </a:solidFill>
              </a:rPr>
              <a:t/>
            </a:r>
            <a:br>
              <a:rPr lang="hu-HU">
                <a:solidFill>
                  <a:schemeClr val="bg1"/>
                </a:solidFill>
              </a:rPr>
            </a:br>
            <a:r>
              <a:rPr lang="hu-HU">
                <a:solidFill>
                  <a:schemeClr val="bg1"/>
                </a:solidFill>
              </a:rPr>
              <a:t>Sír a fáradt őszi szél,</a:t>
            </a:r>
            <a:r>
              <a:rPr lang="hu-HU">
                <a:solidFill>
                  <a:schemeClr val="bg1"/>
                </a:solidFill>
              </a:rPr>
              <a:t/>
            </a:r>
            <a:br>
              <a:rPr lang="hu-HU">
                <a:solidFill>
                  <a:schemeClr val="bg1"/>
                </a:solidFill>
              </a:rPr>
            </a:br>
            <a:r>
              <a:rPr lang="hu-HU">
                <a:solidFill>
                  <a:schemeClr val="bg1"/>
                </a:solidFill>
              </a:rPr>
              <a:t>Mondd, hogy nem múlt minden el,</a:t>
            </a:r>
            <a:r>
              <a:rPr lang="hu-HU">
                <a:solidFill>
                  <a:schemeClr val="bg1"/>
                </a:solidFill>
              </a:rPr>
              <a:t/>
            </a:r>
            <a:br>
              <a:rPr lang="hu-HU">
                <a:solidFill>
                  <a:schemeClr val="bg1"/>
                </a:solidFill>
              </a:rPr>
            </a:br>
            <a:r>
              <a:rPr lang="hu-HU">
                <a:solidFill>
                  <a:schemeClr val="bg1"/>
                </a:solidFill>
              </a:rPr>
              <a:t>Mondd, hogy néha könnyezel.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112888" y="3608774"/>
            <a:ext cx="4413955" cy="31393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Fülledt éjbe fulladt vágy,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Forró </a:t>
            </a:r>
            <a:r>
              <a:rPr lang="hu-HU" dirty="0" err="1">
                <a:solidFill>
                  <a:srgbClr val="444444"/>
                </a:solidFill>
                <a:latin typeface="Arial" panose="020B0604020202020204" pitchFamily="34" charset="0"/>
              </a:rPr>
              <a:t>kéjtõl</a:t>
            </a: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 izzó ágy,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Százegy </a:t>
            </a:r>
            <a:r>
              <a:rPr lang="hu-HU" dirty="0" err="1">
                <a:solidFill>
                  <a:srgbClr val="444444"/>
                </a:solidFill>
                <a:latin typeface="Arial" panose="020B0604020202020204" pitchFamily="34" charset="0"/>
              </a:rPr>
              <a:t>õrült</a:t>
            </a: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 érintés,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Minden csókod fáj.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Ajkad ég, hogy hozzám érj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Bennem lángra lobban a vér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Bárcsak lenne arra szó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Hogy, lényed mennyit ér!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 err="1">
                <a:solidFill>
                  <a:srgbClr val="444444"/>
                </a:solidFill>
                <a:latin typeface="Arial" panose="020B0604020202020204" pitchFamily="34" charset="0"/>
              </a:rPr>
              <a:t>ref</a:t>
            </a: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: Hogy mondjam el, hogy vágyom, rád,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Hogy szeretem a </a:t>
            </a:r>
            <a:r>
              <a:rPr lang="hu-HU" dirty="0" err="1">
                <a:solidFill>
                  <a:srgbClr val="444444"/>
                </a:solidFill>
                <a:latin typeface="Arial" panose="020B0604020202020204" pitchFamily="34" charset="0"/>
              </a:rPr>
              <a:t>bõröd</a:t>
            </a:r>
            <a:r>
              <a:rPr lang="hu-HU" dirty="0">
                <a:solidFill>
                  <a:srgbClr val="444444"/>
                </a:solidFill>
                <a:latin typeface="Arial" panose="020B0604020202020204" pitchFamily="34" charset="0"/>
              </a:rPr>
              <a:t> illatát,</a:t>
            </a:r>
            <a:endParaRPr lang="hu-HU" dirty="0"/>
          </a:p>
        </p:txBody>
      </p:sp>
      <p:sp>
        <p:nvSpPr>
          <p:cNvPr id="9" name="Folyamatábra: Feldolgozás 8"/>
          <p:cNvSpPr/>
          <p:nvPr/>
        </p:nvSpPr>
        <p:spPr>
          <a:xfrm>
            <a:off x="3937975" y="3257860"/>
            <a:ext cx="4031659" cy="1827018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Ameddig kezedet szorítom,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világunk még közös.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Te hol kezdődsz, én hol végződöm?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Az összes kontúr oly </a:t>
            </a:r>
            <a:r>
              <a:rPr lang="hu-HU" dirty="0" smtClean="0">
                <a:solidFill>
                  <a:schemeClr val="bg1"/>
                </a:solidFill>
              </a:rPr>
              <a:t>ködös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A </a:t>
            </a:r>
            <a:r>
              <a:rPr lang="hu-HU" dirty="0">
                <a:solidFill>
                  <a:schemeClr val="bg1"/>
                </a:solidFill>
              </a:rPr>
              <a:t>konyhában boncol a bánat,</a:t>
            </a:r>
            <a:r>
              <a:rPr lang="hu-HU" dirty="0" smtClean="0">
                <a:solidFill>
                  <a:schemeClr val="bg1"/>
                </a:solidFill>
              </a:rPr>
              <a:t>.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Ellipszis 9"/>
          <p:cNvSpPr/>
          <p:nvPr/>
        </p:nvSpPr>
        <p:spPr>
          <a:xfrm>
            <a:off x="8794044" y="1765667"/>
            <a:ext cx="2034662" cy="717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Berzsenyi?</a:t>
            </a:r>
            <a:endParaRPr lang="hu-HU" dirty="0"/>
          </a:p>
        </p:txBody>
      </p:sp>
      <p:sp>
        <p:nvSpPr>
          <p:cNvPr id="12" name="Ellipszis 11"/>
          <p:cNvSpPr/>
          <p:nvPr/>
        </p:nvSpPr>
        <p:spPr>
          <a:xfrm>
            <a:off x="3140368" y="5233843"/>
            <a:ext cx="2034662" cy="717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Ady?</a:t>
            </a:r>
            <a:endParaRPr lang="hu-HU" dirty="0"/>
          </a:p>
        </p:txBody>
      </p:sp>
      <p:sp>
        <p:nvSpPr>
          <p:cNvPr id="14" name="Ellipszis 13"/>
          <p:cNvSpPr/>
          <p:nvPr/>
        </p:nvSpPr>
        <p:spPr>
          <a:xfrm>
            <a:off x="7449423" y="3389904"/>
            <a:ext cx="2034662" cy="717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József Attila?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284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Mire használhatod ezt a leckét: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Bármilyen szerelmi költemény esetén viszonyítási pont</a:t>
            </a:r>
          </a:p>
          <a:p>
            <a:r>
              <a:rPr lang="hu-HU" sz="2800" dirty="0" smtClean="0"/>
              <a:t>Szerelmi téma esetében egy jó bevezetés írható belőle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22017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7925405" cy="1326321"/>
          </a:xfrm>
        </p:spPr>
        <p:txBody>
          <a:bodyPr/>
          <a:lstStyle/>
          <a:p>
            <a:r>
              <a:rPr lang="hu-HU" dirty="0" smtClean="0"/>
              <a:t>antikvitás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Érzelmek szabadsága jellemző</a:t>
            </a:r>
          </a:p>
          <a:p>
            <a:r>
              <a:rPr lang="hu-HU" dirty="0" smtClean="0"/>
              <a:t>A </a:t>
            </a:r>
            <a:r>
              <a:rPr lang="hu-HU" dirty="0"/>
              <a:t>szerelmi élmények megfogalmazása sokszínű</a:t>
            </a:r>
          </a:p>
          <a:p>
            <a:endParaRPr lang="hu-HU" dirty="0"/>
          </a:p>
        </p:txBody>
      </p:sp>
      <p:pic>
        <p:nvPicPr>
          <p:cNvPr id="6146" name="Picture 2" descr="Héliodóros és a görög szerelmi regény · Szepessy Tibor · Könyv · Mol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4"/>
          <a:stretch/>
        </p:blipFill>
        <p:spPr bwMode="auto">
          <a:xfrm>
            <a:off x="7050189" y="1332088"/>
            <a:ext cx="4787974" cy="469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Lefelé nyíl 3"/>
          <p:cNvSpPr/>
          <p:nvPr/>
        </p:nvSpPr>
        <p:spPr>
          <a:xfrm>
            <a:off x="3239911" y="3138311"/>
            <a:ext cx="1275645" cy="33302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8508937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3591358" y="199909"/>
            <a:ext cx="3747911" cy="18626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Hacsak már látlak, elalélok,</a:t>
            </a:r>
            <a:r>
              <a:rPr lang="hu-HU" dirty="0" smtClean="0">
                <a:solidFill>
                  <a:schemeClr val="bg1"/>
                </a:solidFill>
              </a:rPr>
              <a:t/>
            </a:r>
            <a:br>
              <a:rPr lang="hu-HU" dirty="0" smtClean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Torkomon a szavak </a:t>
            </a:r>
            <a:r>
              <a:rPr lang="hu-HU" dirty="0" err="1">
                <a:solidFill>
                  <a:schemeClr val="bg1"/>
                </a:solidFill>
              </a:rPr>
              <a:t>elfulnak</a:t>
            </a:r>
            <a:r>
              <a:rPr lang="hu-HU" dirty="0">
                <a:solidFill>
                  <a:schemeClr val="bg1"/>
                </a:solidFill>
              </a:rPr>
              <a:t>,</a:t>
            </a:r>
            <a:r>
              <a:rPr lang="hu-HU" dirty="0" smtClean="0">
                <a:solidFill>
                  <a:schemeClr val="bg1"/>
                </a:solidFill>
              </a:rPr>
              <a:t/>
            </a:r>
            <a:br>
              <a:rPr lang="hu-HU" dirty="0" smtClean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Bőrömre zápor-szikrák hullnak,</a:t>
            </a:r>
            <a:r>
              <a:rPr lang="hu-HU" dirty="0" smtClean="0">
                <a:solidFill>
                  <a:schemeClr val="bg1"/>
                </a:solidFill>
              </a:rPr>
              <a:t/>
            </a:r>
            <a:br>
              <a:rPr lang="hu-HU" dirty="0" smtClean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Szememben sötét, vad árnyékok</a:t>
            </a:r>
            <a:r>
              <a:rPr lang="hu-HU" dirty="0" smtClean="0">
                <a:solidFill>
                  <a:schemeClr val="bg1"/>
                </a:solidFill>
              </a:rPr>
              <a:t/>
            </a:r>
            <a:br>
              <a:rPr lang="hu-HU" dirty="0" smtClean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lárma fülemben</a:t>
            </a:r>
            <a:r>
              <a:rPr lang="hu-HU" dirty="0" smtClean="0">
                <a:solidFill>
                  <a:schemeClr val="bg1"/>
                </a:solidFill>
              </a:rPr>
              <a:t>. (Szapphó)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6103222" y="3259032"/>
            <a:ext cx="5667718" cy="147732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Minek e nagy </a:t>
            </a:r>
            <a:r>
              <a:rPr lang="hu-HU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szüziség</a:t>
            </a: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Mi öröm van benne? Ha meghalsz,</a:t>
            </a:r>
            <a:b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  nem leled a szeretőd, nem leled a </a:t>
            </a:r>
            <a:r>
              <a:rPr lang="hu-HU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szivemet</a:t>
            </a: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Élők gyönyöre a szerelem; a sötét </a:t>
            </a:r>
            <a:r>
              <a:rPr lang="hu-HU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Acheronban</a:t>
            </a: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  por s csont, mindketten csak </a:t>
            </a:r>
            <a:r>
              <a:rPr lang="hu-HU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feküszünk</a:t>
            </a: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hu-HU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szüzikém</a:t>
            </a: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(</a:t>
            </a:r>
            <a:r>
              <a:rPr lang="hu-HU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Aszklepiadész</a:t>
            </a:r>
            <a:r>
              <a:rPr lang="hu-H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hu-H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" name="Ötszög 4"/>
          <p:cNvSpPr/>
          <p:nvPr/>
        </p:nvSpPr>
        <p:spPr>
          <a:xfrm>
            <a:off x="626459" y="604788"/>
            <a:ext cx="2838720" cy="7224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VÁGYAKOZÁS, BETELJESÜLETLENSÉG</a:t>
            </a:r>
            <a:endParaRPr lang="hu-HU" dirty="0"/>
          </a:p>
        </p:txBody>
      </p:sp>
      <p:sp>
        <p:nvSpPr>
          <p:cNvPr id="10" name="Ötszög 9"/>
          <p:cNvSpPr/>
          <p:nvPr/>
        </p:nvSpPr>
        <p:spPr>
          <a:xfrm>
            <a:off x="443685" y="2299470"/>
            <a:ext cx="7030008" cy="7224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SZERELMI ÉLMÉNY BOLDOGSÁGA, MEGÉLÉSE</a:t>
            </a:r>
            <a:endParaRPr lang="hu-HU" dirty="0"/>
          </a:p>
        </p:txBody>
      </p:sp>
      <p:sp>
        <p:nvSpPr>
          <p:cNvPr id="13" name="Ötszög 12"/>
          <p:cNvSpPr/>
          <p:nvPr/>
        </p:nvSpPr>
        <p:spPr>
          <a:xfrm>
            <a:off x="1311873" y="3790746"/>
            <a:ext cx="4693815" cy="7224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CARPE DIEM </a:t>
            </a:r>
          </a:p>
          <a:p>
            <a:pPr algn="ctr"/>
            <a:r>
              <a:rPr lang="hu-HU" dirty="0" smtClean="0"/>
              <a:t>(ÉLJ A MÁNAK)</a:t>
            </a:r>
            <a:endParaRPr lang="hu-HU" dirty="0"/>
          </a:p>
        </p:txBody>
      </p:sp>
      <p:sp>
        <p:nvSpPr>
          <p:cNvPr id="14" name="Ötszög 13"/>
          <p:cNvSpPr/>
          <p:nvPr/>
        </p:nvSpPr>
        <p:spPr>
          <a:xfrm>
            <a:off x="1469047" y="5187247"/>
            <a:ext cx="4678925" cy="7224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VULGARITÁS</a:t>
            </a:r>
            <a:endParaRPr lang="hu-HU" dirty="0"/>
          </a:p>
        </p:txBody>
      </p:sp>
      <p:sp>
        <p:nvSpPr>
          <p:cNvPr id="15" name="Téglalap 14"/>
          <p:cNvSpPr/>
          <p:nvPr/>
        </p:nvSpPr>
        <p:spPr>
          <a:xfrm>
            <a:off x="6492987" y="4907228"/>
            <a:ext cx="5119584" cy="15203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Óh, jaj </a:t>
            </a:r>
            <a:r>
              <a:rPr lang="hu-HU" dirty="0" err="1" smtClean="0">
                <a:solidFill>
                  <a:schemeClr val="bg1"/>
                </a:solidFill>
              </a:rPr>
              <a:t>Lesbia</a:t>
            </a:r>
            <a:r>
              <a:rPr lang="hu-HU" dirty="0" smtClean="0">
                <a:solidFill>
                  <a:schemeClr val="bg1"/>
                </a:solidFill>
              </a:rPr>
              <a:t>, az én </a:t>
            </a:r>
            <a:r>
              <a:rPr lang="hu-HU" dirty="0" err="1" smtClean="0">
                <a:solidFill>
                  <a:schemeClr val="bg1"/>
                </a:solidFill>
              </a:rPr>
              <a:t>Lesbiám</a:t>
            </a:r>
            <a:r>
              <a:rPr lang="hu-HU" dirty="0" smtClean="0">
                <a:solidFill>
                  <a:schemeClr val="bg1"/>
                </a:solidFill>
              </a:rPr>
              <a:t>, a drága </a:t>
            </a:r>
            <a:r>
              <a:rPr lang="hu-HU" dirty="0" err="1">
                <a:solidFill>
                  <a:schemeClr val="bg1"/>
                </a:solidFill>
              </a:rPr>
              <a:t>L</a:t>
            </a:r>
            <a:r>
              <a:rPr lang="hu-HU" dirty="0" err="1" smtClean="0">
                <a:solidFill>
                  <a:schemeClr val="bg1"/>
                </a:solidFill>
              </a:rPr>
              <a:t>esbia</a:t>
            </a:r>
            <a:r>
              <a:rPr lang="hu-HU" dirty="0" smtClean="0">
                <a:solidFill>
                  <a:schemeClr val="bg1"/>
                </a:solidFill>
              </a:rPr>
              <a:t>, az akit Catullus forróbban szeretett, mint önmagát, mint minden édes-övét, most sarkon, utcán ……</a:t>
            </a:r>
            <a:r>
              <a:rPr lang="hu-HU" dirty="0" err="1" smtClean="0">
                <a:solidFill>
                  <a:schemeClr val="bg1"/>
                </a:solidFill>
              </a:rPr>
              <a:t>kolódik</a:t>
            </a:r>
            <a:r>
              <a:rPr lang="hu-HU" dirty="0" smtClean="0">
                <a:solidFill>
                  <a:schemeClr val="bg1"/>
                </a:solidFill>
              </a:rPr>
              <a:t> egész nemes Rómával! (Catullus)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7608117" y="1459652"/>
            <a:ext cx="4349468" cy="17063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Adj hát csókot ezerszer, és ha adtál,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adj még százszor, utána ezret adj és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százat s újra csak ezret, újra százat.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 smtClean="0">
                <a:solidFill>
                  <a:schemeClr val="bg1"/>
                </a:solidFill>
              </a:rPr>
              <a:t>(Catullus)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7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Középkor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78489" y="2596444"/>
            <a:ext cx="6908800" cy="3578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dirty="0" smtClean="0"/>
              <a:t>A SZABAD SZERELEM KOMOLY KORLÁTOKBA ÜTKÖZIK</a:t>
            </a:r>
            <a:endParaRPr lang="hu-HU" sz="3600" dirty="0"/>
          </a:p>
        </p:txBody>
      </p:sp>
      <p:pic>
        <p:nvPicPr>
          <p:cNvPr id="4" name="Picture 2" descr="Zsonglőrök, trubadúrok, minnesängerek - ppt letölten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56" b="249"/>
          <a:stretch/>
        </p:blipFill>
        <p:spPr bwMode="auto">
          <a:xfrm>
            <a:off x="211985" y="1151465"/>
            <a:ext cx="3843386" cy="4741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9859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4773" y="628509"/>
            <a:ext cx="10353762" cy="1550247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A KERESZTÉNY ERKÖLCS A TESTI SZERELMET </a:t>
            </a:r>
            <a:r>
              <a:rPr lang="hu-HU" dirty="0" smtClean="0">
                <a:solidFill>
                  <a:srgbClr val="FFFF00"/>
                </a:solidFill>
              </a:rPr>
              <a:t>CSAK A HÁZASSÁGBAN </a:t>
            </a:r>
            <a:r>
              <a:rPr lang="hu-HU" dirty="0" smtClean="0"/>
              <a:t>TARTJA MEGENGEDETTNEK</a:t>
            </a:r>
          </a:p>
          <a:p>
            <a:r>
              <a:rPr lang="hu-HU" dirty="0" smtClean="0"/>
              <a:t>A HÁZASSÁGOK VISZONT NEM SZERELEMBŐL KÖTTETNEK </a:t>
            </a:r>
          </a:p>
          <a:p>
            <a:pPr marL="0" indent="0">
              <a:buNone/>
            </a:pPr>
            <a:r>
              <a:rPr lang="hu-HU" dirty="0" smtClean="0"/>
              <a:t>(szülők döntenek, anyagi és társadalmi szempontok alapján)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834773" y="3299813"/>
            <a:ext cx="10353762" cy="1108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dirty="0" smtClean="0"/>
              <a:t>HA EGY FÉRFI VAGY NŐ SZERELMES LESZ, </a:t>
            </a:r>
          </a:p>
          <a:p>
            <a:pPr marL="0" indent="0">
              <a:buNone/>
            </a:pPr>
            <a:r>
              <a:rPr lang="hu-HU" dirty="0" smtClean="0"/>
              <a:t>A NŐ VALÓSZÍNŰLEG MÁR HÁZAS (korai házasságok)</a:t>
            </a:r>
          </a:p>
        </p:txBody>
      </p:sp>
      <p:sp>
        <p:nvSpPr>
          <p:cNvPr id="5" name="Tartalom helye 2"/>
          <p:cNvSpPr txBox="1">
            <a:spLocks/>
          </p:cNvSpPr>
          <p:nvPr/>
        </p:nvSpPr>
        <p:spPr>
          <a:xfrm>
            <a:off x="552551" y="5529863"/>
            <a:ext cx="10353762" cy="5887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/>
              <a:t>A KÖZÉPKORI SZERELEM TIPIKUSAN PLÁTÓI SZERELEM (FÉRJES ASSZONY IRÁNT</a:t>
            </a:r>
            <a:endParaRPr lang="hu-HU" dirty="0"/>
          </a:p>
        </p:txBody>
      </p:sp>
      <p:sp>
        <p:nvSpPr>
          <p:cNvPr id="6" name="Lefelé nyíl 5"/>
          <p:cNvSpPr/>
          <p:nvPr/>
        </p:nvSpPr>
        <p:spPr>
          <a:xfrm>
            <a:off x="4402667" y="2178756"/>
            <a:ext cx="1151466" cy="11210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Lefelé nyíl 6"/>
          <p:cNvSpPr/>
          <p:nvPr/>
        </p:nvSpPr>
        <p:spPr>
          <a:xfrm>
            <a:off x="4402667" y="4289531"/>
            <a:ext cx="1151466" cy="11210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089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EBBŐL A HÁTTÉRBŐL ALAKUL KI A </a:t>
            </a:r>
            <a:br>
              <a:rPr lang="hu-HU" dirty="0" smtClean="0"/>
            </a:br>
            <a:r>
              <a:rPr lang="hu-HU" dirty="0" smtClean="0"/>
              <a:t>LOVAGI KÖLTÉSZET (TRUBADÚRLÍRA)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25246" y="2321841"/>
            <a:ext cx="4086576" cy="3762869"/>
          </a:xfrm>
        </p:spPr>
        <p:txBody>
          <a:bodyPr>
            <a:normAutofit/>
          </a:bodyPr>
          <a:lstStyle/>
          <a:p>
            <a:r>
              <a:rPr lang="hu-HU" dirty="0" smtClean="0"/>
              <a:t>A lovag reménytelenül szerelmes</a:t>
            </a:r>
          </a:p>
          <a:p>
            <a:r>
              <a:rPr lang="hu-HU" dirty="0" smtClean="0"/>
              <a:t>Felajánlja szolgálatait szíve hölgyének</a:t>
            </a:r>
          </a:p>
          <a:p>
            <a:pPr marL="0" indent="0">
              <a:buNone/>
            </a:pPr>
            <a:r>
              <a:rPr lang="hu-HU" dirty="0">
                <a:solidFill>
                  <a:srgbClr val="FFFF00"/>
                </a:solidFill>
              </a:rPr>
              <a:t>a</a:t>
            </a:r>
            <a:r>
              <a:rPr lang="hu-HU" dirty="0" smtClean="0">
                <a:solidFill>
                  <a:srgbClr val="FFFF00"/>
                </a:solidFill>
              </a:rPr>
              <a:t>ki elérhetetlen</a:t>
            </a:r>
          </a:p>
          <a:p>
            <a:r>
              <a:rPr lang="hu-HU" dirty="0" smtClean="0"/>
              <a:t>a szerelem soha nem teljesedhet be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575734" y="2107353"/>
            <a:ext cx="3431822" cy="36838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chemeClr val="bg1"/>
                </a:solidFill>
              </a:rPr>
              <a:t>De tűrök kínt, gyötrelmeket,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chemeClr val="bg1"/>
                </a:solidFill>
              </a:rPr>
              <a:t>S tűnődöm, hogy ha még e vad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chemeClr val="bg1"/>
                </a:solidFill>
              </a:rPr>
              <a:t>Kínokból is gyönyör </a:t>
            </a:r>
            <a:r>
              <a:rPr lang="hu-HU" dirty="0" err="1" smtClean="0">
                <a:solidFill>
                  <a:schemeClr val="bg1"/>
                </a:solidFill>
              </a:rPr>
              <a:t>fajad</a:t>
            </a:r>
            <a:r>
              <a:rPr lang="hu-HU" dirty="0" smtClean="0">
                <a:solidFill>
                  <a:schemeClr val="bg1"/>
                </a:solidFill>
              </a:rPr>
              <a:t>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chemeClr val="bg1"/>
                </a:solidFill>
              </a:rPr>
              <a:t>A boldogság milyen lehet?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u-HU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chemeClr val="bg1"/>
                </a:solidFill>
              </a:rPr>
              <a:t>Hogy szolgálhassak én neked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chemeClr val="bg1"/>
                </a:solidFill>
              </a:rPr>
              <a:t>Szép hölgy, ez szívem óhaja,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chemeClr val="bg1"/>
                </a:solidFill>
              </a:rPr>
              <a:t>Jutalmat nem várok soha.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chemeClr val="bg1"/>
                </a:solidFill>
              </a:rPr>
              <a:t>(Bernard de </a:t>
            </a:r>
            <a:r>
              <a:rPr lang="hu-HU" dirty="0" err="1" smtClean="0">
                <a:solidFill>
                  <a:schemeClr val="bg1"/>
                </a:solidFill>
              </a:rPr>
              <a:t>Ventadour</a:t>
            </a:r>
            <a:r>
              <a:rPr lang="hu-HU" dirty="0" smtClean="0">
                <a:solidFill>
                  <a:schemeClr val="bg1"/>
                </a:solidFill>
              </a:rPr>
              <a:t>)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/>
          <a:srcRect l="60001" t="30608" r="2123" b="22291"/>
          <a:stretch/>
        </p:blipFill>
        <p:spPr>
          <a:xfrm>
            <a:off x="8843078" y="3734566"/>
            <a:ext cx="3348922" cy="312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5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3794" y="756356"/>
            <a:ext cx="5441849" cy="5768622"/>
          </a:xfrm>
        </p:spPr>
        <p:txBody>
          <a:bodyPr>
            <a:normAutofit/>
          </a:bodyPr>
          <a:lstStyle/>
          <a:p>
            <a:r>
              <a:rPr lang="hu-HU" sz="2800" dirty="0" smtClean="0"/>
              <a:t>Mivel a hölgyet közelebbről nem ismerheti, két fő témáról írhat:</a:t>
            </a:r>
          </a:p>
          <a:p>
            <a:endParaRPr lang="hu-HU" sz="2800" dirty="0" smtClean="0"/>
          </a:p>
          <a:p>
            <a:r>
              <a:rPr lang="hu-HU" sz="2800" dirty="0" smtClean="0">
                <a:solidFill>
                  <a:srgbClr val="FFFF00"/>
                </a:solidFill>
              </a:rPr>
              <a:t>1. a nő szépségéről </a:t>
            </a:r>
          </a:p>
          <a:p>
            <a:r>
              <a:rPr lang="hu-HU" sz="1900" dirty="0" smtClean="0">
                <a:solidFill>
                  <a:srgbClr val="FFFF00"/>
                </a:solidFill>
              </a:rPr>
              <a:t>(esetleg erkölcseiről, modoráról)</a:t>
            </a:r>
          </a:p>
          <a:p>
            <a:pPr marL="0" indent="0">
              <a:buNone/>
            </a:pPr>
            <a:endParaRPr lang="hu-HU" sz="2800" dirty="0" smtClean="0"/>
          </a:p>
          <a:p>
            <a:pPr marL="0" indent="0">
              <a:buNone/>
            </a:pPr>
            <a:endParaRPr lang="hu-HU" sz="2800" dirty="0" smtClean="0"/>
          </a:p>
          <a:p>
            <a:r>
              <a:rPr lang="hu-HU" sz="2800" dirty="0" smtClean="0">
                <a:solidFill>
                  <a:srgbClr val="FFFF00"/>
                </a:solidFill>
              </a:rPr>
              <a:t>2. saját szenvedéséről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56" y="437382"/>
            <a:ext cx="3525984" cy="4636911"/>
          </a:xfrm>
          <a:prstGeom prst="rect">
            <a:avLst/>
          </a:prstGeom>
        </p:spPr>
      </p:pic>
      <p:sp>
        <p:nvSpPr>
          <p:cNvPr id="5" name="Jobbra nyíl 4"/>
          <p:cNvSpPr/>
          <p:nvPr/>
        </p:nvSpPr>
        <p:spPr>
          <a:xfrm>
            <a:off x="4854221" y="2952044"/>
            <a:ext cx="2379692" cy="1123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3"/>
          <a:srcRect l="14915" t="8735" r="24328" b="77524"/>
          <a:stretch/>
        </p:blipFill>
        <p:spPr>
          <a:xfrm>
            <a:off x="8815494" y="5074293"/>
            <a:ext cx="2237916" cy="378240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5448024" y="4162746"/>
            <a:ext cx="1975556" cy="1100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Testrészek csak deréktól fölfelé!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6403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3794" y="756356"/>
            <a:ext cx="5441849" cy="2596444"/>
          </a:xfrm>
        </p:spPr>
        <p:txBody>
          <a:bodyPr>
            <a:normAutofit/>
          </a:bodyPr>
          <a:lstStyle/>
          <a:p>
            <a:r>
              <a:rPr lang="hu-HU" sz="2800" dirty="0" smtClean="0"/>
              <a:t>Képalkotásban a természet </a:t>
            </a:r>
            <a:r>
              <a:rPr lang="hu-HU" sz="2800" dirty="0" smtClean="0"/>
              <a:t>elemei: mint </a:t>
            </a:r>
            <a:r>
              <a:rPr lang="hu-HU" sz="2800" dirty="0" smtClean="0"/>
              <a:t>metaforák és hasonlatok</a:t>
            </a:r>
          </a:p>
          <a:p>
            <a:r>
              <a:rPr lang="hu-HU" sz="2800" dirty="0" smtClean="0"/>
              <a:t>Különösen a </a:t>
            </a:r>
            <a:r>
              <a:rPr lang="hu-HU" sz="2800" dirty="0" smtClean="0">
                <a:solidFill>
                  <a:srgbClr val="FFFF00"/>
                </a:solidFill>
              </a:rPr>
              <a:t>virág-szimbolika</a:t>
            </a:r>
          </a:p>
          <a:p>
            <a:endParaRPr lang="hu-HU" sz="2800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56" y="437382"/>
            <a:ext cx="3525984" cy="463691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3"/>
          <a:srcRect l="14915" t="8735" r="24328" b="77524"/>
          <a:stretch/>
        </p:blipFill>
        <p:spPr>
          <a:xfrm>
            <a:off x="8815494" y="5074293"/>
            <a:ext cx="2237916" cy="378240"/>
          </a:xfrm>
          <a:prstGeom prst="rect">
            <a:avLst/>
          </a:prstGeom>
        </p:spPr>
      </p:pic>
      <p:sp>
        <p:nvSpPr>
          <p:cNvPr id="2" name="Ellipszis 1"/>
          <p:cNvSpPr/>
          <p:nvPr/>
        </p:nvSpPr>
        <p:spPr>
          <a:xfrm>
            <a:off x="9674578" y="437383"/>
            <a:ext cx="857955" cy="3189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Ellipszis 7"/>
          <p:cNvSpPr/>
          <p:nvPr/>
        </p:nvSpPr>
        <p:spPr>
          <a:xfrm>
            <a:off x="7957539" y="1413872"/>
            <a:ext cx="857955" cy="3189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Ellipszis 8"/>
          <p:cNvSpPr/>
          <p:nvPr/>
        </p:nvSpPr>
        <p:spPr>
          <a:xfrm>
            <a:off x="10195455" y="2436863"/>
            <a:ext cx="857955" cy="3189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Ellipszis 9"/>
          <p:cNvSpPr/>
          <p:nvPr/>
        </p:nvSpPr>
        <p:spPr>
          <a:xfrm>
            <a:off x="7648356" y="2619023"/>
            <a:ext cx="1619955" cy="38517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4"/>
          <a:srcRect l="16950" t="50985" r="16525" b="5011"/>
          <a:stretch/>
        </p:blipFill>
        <p:spPr>
          <a:xfrm>
            <a:off x="1377246" y="3251199"/>
            <a:ext cx="3183466" cy="328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7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Damaszt</Template>
  <TotalTime>349</TotalTime>
  <Words>700</Words>
  <Application>Microsoft Office PowerPoint</Application>
  <PresentationFormat>Szélesvásznú</PresentationFormat>
  <Paragraphs>122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2" baseType="lpstr">
      <vt:lpstr>Arial</vt:lpstr>
      <vt:lpstr>Bookman Old Style</vt:lpstr>
      <vt:lpstr>Rockwell</vt:lpstr>
      <vt:lpstr>Times New Roman</vt:lpstr>
      <vt:lpstr>Damask</vt:lpstr>
      <vt:lpstr>Az európai szerelmi költészet hagyományai</vt:lpstr>
      <vt:lpstr>Mire használhatod ezt a leckét:</vt:lpstr>
      <vt:lpstr>antikvitás</vt:lpstr>
      <vt:lpstr>PowerPoint bemutató</vt:lpstr>
      <vt:lpstr>Középkor</vt:lpstr>
      <vt:lpstr>PowerPoint bemutató</vt:lpstr>
      <vt:lpstr>EBBŐL A HÁTTÉRBŐL ALAKUL KI A  LOVAGI KÖLTÉSZET (TRUBADÚRLÍRA)</vt:lpstr>
      <vt:lpstr>PowerPoint bemutató</vt:lpstr>
      <vt:lpstr>PowerPoint bemutató</vt:lpstr>
      <vt:lpstr>PowerPoint bemutató</vt:lpstr>
      <vt:lpstr>Középkor:  Van mellékág is!  (kevésbé szalonképes)</vt:lpstr>
      <vt:lpstr>RENESZÁNSZ</vt:lpstr>
      <vt:lpstr>Petrarca a nőt természeti környezetbe helyezi (minta lesz a következő évszázadokra)</vt:lpstr>
      <vt:lpstr>A középkori-reneszánsz hagyományok innentől több évszázadra meghatározták a szerelmi költészet irányát!</vt:lpstr>
      <vt:lpstr>Fordulat: a xix. Század második fele francia szimbolisták</vt:lpstr>
      <vt:lpstr>XX. Század: minden hagyomány él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Admin</dc:creator>
  <cp:lastModifiedBy>Admin</cp:lastModifiedBy>
  <cp:revision>34</cp:revision>
  <dcterms:created xsi:type="dcterms:W3CDTF">2020-09-28T16:49:52Z</dcterms:created>
  <dcterms:modified xsi:type="dcterms:W3CDTF">2020-09-29T20:00:17Z</dcterms:modified>
</cp:coreProperties>
</file>