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52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2010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825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706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00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885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2607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768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714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1845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7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61F7A69-37AA-498A-B725-4AB758302DA8}" type="datetimeFigureOut">
              <a:rPr lang="hu-HU" smtClean="0"/>
              <a:t>2020. 10. 06.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5189522-C375-438B-A14C-789E57A6A1E3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893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31820" y="4960137"/>
            <a:ext cx="9594760" cy="1463040"/>
          </a:xfrm>
        </p:spPr>
        <p:txBody>
          <a:bodyPr>
            <a:normAutofit fontScale="90000"/>
          </a:bodyPr>
          <a:lstStyle/>
          <a:p>
            <a:r>
              <a:rPr lang="hu-HU" sz="7200" dirty="0" smtClean="0"/>
              <a:t>Nyelvi identitás - a magyar nyelv a határokon túl</a:t>
            </a:r>
            <a:endParaRPr lang="hu-HU" sz="7200" dirty="0"/>
          </a:p>
        </p:txBody>
      </p:sp>
      <p:sp>
        <p:nvSpPr>
          <p:cNvPr id="4" name="Alcím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05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Következmények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08338" y="1790163"/>
            <a:ext cx="10035863" cy="4519197"/>
          </a:xfrm>
        </p:spPr>
        <p:txBody>
          <a:bodyPr>
            <a:normAutofit/>
          </a:bodyPr>
          <a:lstStyle/>
          <a:p>
            <a:pPr fontAlgn="base"/>
            <a:r>
              <a:rPr lang="hu-HU" sz="3200" b="1" dirty="0"/>
              <a:t> </a:t>
            </a:r>
            <a:r>
              <a:rPr lang="hu-HU" sz="3200" dirty="0" smtClean="0"/>
              <a:t>az </a:t>
            </a:r>
            <a:r>
              <a:rPr lang="hu-HU" sz="3200" dirty="0"/>
              <a:t>anyanyelvhasználat bizonyos területekre szorul vissza (otthon, </a:t>
            </a:r>
            <a:r>
              <a:rPr lang="hu-HU" sz="3200" dirty="0" smtClean="0"/>
              <a:t>baráti társaság)</a:t>
            </a:r>
          </a:p>
          <a:p>
            <a:pPr fontAlgn="base"/>
            <a:r>
              <a:rPr lang="hu-HU" sz="3200" dirty="0" smtClean="0">
                <a:solidFill>
                  <a:srgbClr val="FFFF00"/>
                </a:solidFill>
              </a:rPr>
              <a:t>kiszorulnak </a:t>
            </a:r>
            <a:r>
              <a:rPr lang="hu-HU" sz="3200" dirty="0">
                <a:solidFill>
                  <a:srgbClr val="FFFF00"/>
                </a:solidFill>
              </a:rPr>
              <a:t>a felsőoktatásból és az értelmiségi pályákról</a:t>
            </a:r>
          </a:p>
          <a:p>
            <a:pPr fontAlgn="base"/>
            <a:r>
              <a:rPr lang="hu-HU" sz="3200" dirty="0"/>
              <a:t>elvándorlás</a:t>
            </a:r>
          </a:p>
          <a:p>
            <a:pPr fontAlgn="base"/>
            <a:r>
              <a:rPr lang="hu-HU" sz="3200" dirty="0">
                <a:solidFill>
                  <a:srgbClr val="FFFF00"/>
                </a:solidFill>
              </a:rPr>
              <a:t>vegyes házasságok 75-80%-ban az államnyelvet beszélik a </a:t>
            </a:r>
            <a:r>
              <a:rPr lang="hu-HU" sz="3200" dirty="0" smtClean="0">
                <a:solidFill>
                  <a:srgbClr val="FFFF00"/>
                </a:solidFill>
              </a:rPr>
              <a:t>gyerekek</a:t>
            </a:r>
            <a:endParaRPr lang="hu-HU" sz="3200" dirty="0">
              <a:solidFill>
                <a:srgbClr val="FFFF00"/>
              </a:solidFill>
            </a:endParaRPr>
          </a:p>
        </p:txBody>
      </p:sp>
      <p:sp>
        <p:nvSpPr>
          <p:cNvPr id="4" name="Lefelé nyílbuborék 3"/>
          <p:cNvSpPr/>
          <p:nvPr/>
        </p:nvSpPr>
        <p:spPr>
          <a:xfrm>
            <a:off x="3412902" y="4893972"/>
            <a:ext cx="4713668" cy="196402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hu-HU" sz="4400" smtClean="0">
                <a:solidFill>
                  <a:schemeClr val="bg1"/>
                </a:solidFill>
              </a:rPr>
              <a:t>nyelvvesztés</a:t>
            </a:r>
            <a:endParaRPr lang="hu-H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92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34233"/>
          <a:stretch/>
        </p:blipFill>
        <p:spPr>
          <a:xfrm>
            <a:off x="8963696" y="340517"/>
            <a:ext cx="2597977" cy="2453319"/>
          </a:xfrm>
          <a:prstGeom prst="rect">
            <a:avLst/>
          </a:prstGeom>
        </p:spPr>
      </p:pic>
      <p:pic>
        <p:nvPicPr>
          <p:cNvPr id="1026" name="Picture 2" descr="Innen tudhatod, hogy tetszel a férfinak: már egyetlen mozdulata elárulja -  Nő és férfi | Fem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072" y="2523354"/>
            <a:ext cx="34861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3 bizonyíték arra, hogy a testvérek nagyon gonoszak lehetnek egymással |  Hír.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182" y="4491461"/>
            <a:ext cx="3307547" cy="229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Ötszög 5"/>
          <p:cNvSpPr/>
          <p:nvPr/>
        </p:nvSpPr>
        <p:spPr>
          <a:xfrm>
            <a:off x="2550017" y="879862"/>
            <a:ext cx="6413679" cy="13045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bg1"/>
                </a:solidFill>
              </a:rPr>
              <a:t>A nagyszülők értik a többségi nyelvet, de az anyanyelvűket használják</a:t>
            </a: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9" name="Ötszög 8"/>
          <p:cNvSpPr/>
          <p:nvPr/>
        </p:nvSpPr>
        <p:spPr>
          <a:xfrm>
            <a:off x="1336215" y="2708903"/>
            <a:ext cx="5914771" cy="14436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bg1"/>
                </a:solidFill>
              </a:rPr>
              <a:t>A szülők mindkét nyelvet használják (otthon, barátokkal anyanyelvet – munkában, ügyintézésben a többségi nyelvet)</a:t>
            </a: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10" name="Ötszög 9"/>
          <p:cNvSpPr/>
          <p:nvPr/>
        </p:nvSpPr>
        <p:spPr>
          <a:xfrm>
            <a:off x="554386" y="4942851"/>
            <a:ext cx="5906395" cy="13959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bg1"/>
                </a:solidFill>
              </a:rPr>
              <a:t>A gyerekek még értik az anyanyelvet, de nem nagyon használják -  többségi nyelv  átveszi az anyanyelv szerepét</a:t>
            </a:r>
            <a:endParaRPr lang="hu-H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8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38648" y="585216"/>
            <a:ext cx="9005552" cy="638277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24128" y="1790163"/>
            <a:ext cx="9720073" cy="4519197"/>
          </a:xfrm>
        </p:spPr>
        <p:txBody>
          <a:bodyPr/>
          <a:lstStyle/>
          <a:p>
            <a:r>
              <a:rPr lang="hu-HU" sz="3200" b="1" dirty="0" smtClean="0">
                <a:solidFill>
                  <a:srgbClr val="FFFF00"/>
                </a:solidFill>
              </a:rPr>
              <a:t>AZ ANYANYELV HASZNÁLATA </a:t>
            </a:r>
          </a:p>
          <a:p>
            <a:r>
              <a:rPr lang="hu-HU" sz="3200" b="1" dirty="0" smtClean="0">
                <a:solidFill>
                  <a:srgbClr val="FFFF00"/>
                </a:solidFill>
              </a:rPr>
              <a:t>ALAPVETŐ EMBERI JOG.</a:t>
            </a:r>
          </a:p>
          <a:p>
            <a:endParaRPr lang="hu-HU" dirty="0"/>
          </a:p>
          <a:p>
            <a:r>
              <a:rPr lang="hu-HU" dirty="0" smtClean="0"/>
              <a:t>(</a:t>
            </a:r>
            <a:r>
              <a:rPr lang="hu-HU" dirty="0"/>
              <a:t>Európa Tanács chartája, ENSZ Emberi Jogok központja, Európai Unió nyilatkozata</a:t>
            </a:r>
            <a:r>
              <a:rPr lang="hu-HU" dirty="0" smtClean="0"/>
              <a:t>).</a:t>
            </a:r>
          </a:p>
          <a:p>
            <a:endParaRPr lang="hu-HU" dirty="0"/>
          </a:p>
          <a:p>
            <a:pPr algn="ctr"/>
            <a:r>
              <a:rPr lang="hu-HU" sz="4000" b="1" dirty="0" smtClean="0">
                <a:solidFill>
                  <a:srgbClr val="FFFF00"/>
                </a:solidFill>
              </a:rPr>
              <a:t>Identitásunk meghatározója</a:t>
            </a:r>
            <a:endParaRPr lang="hu-HU" sz="4000" b="1" dirty="0">
              <a:solidFill>
                <a:srgbClr val="FFFF00"/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47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Kisebbség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Font typeface="Courier New" panose="02070309020205020404" pitchFamily="49" charset="0"/>
              <a:buChar char="o"/>
            </a:pPr>
            <a:r>
              <a:rPr lang="hu-HU" sz="4000" dirty="0" smtClean="0"/>
              <a:t> az </a:t>
            </a:r>
            <a:r>
              <a:rPr lang="hu-HU" sz="4000" dirty="0"/>
              <a:t>állam </a:t>
            </a:r>
            <a:r>
              <a:rPr lang="hu-HU" sz="4000" dirty="0" smtClean="0"/>
              <a:t>jellegét </a:t>
            </a:r>
            <a:r>
              <a:rPr lang="hu-HU" sz="4000" dirty="0"/>
              <a:t>meghatározó néphez képest kisebb </a:t>
            </a:r>
            <a:r>
              <a:rPr lang="hu-HU" sz="4000" dirty="0" smtClean="0"/>
              <a:t>közösség</a:t>
            </a:r>
          </a:p>
          <a:p>
            <a:pPr fontAlgn="base">
              <a:buFont typeface="Courier New" panose="02070309020205020404" pitchFamily="49" charset="0"/>
              <a:buChar char="o"/>
            </a:pPr>
            <a:endParaRPr lang="hu-HU" sz="4000" dirty="0"/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hu-HU" sz="4000" dirty="0" smtClean="0"/>
              <a:t> általában </a:t>
            </a:r>
            <a:r>
              <a:rPr lang="hu-HU" sz="4000" dirty="0"/>
              <a:t>nincs uralkodó </a:t>
            </a:r>
            <a:r>
              <a:rPr lang="hu-HU" sz="4000" dirty="0" smtClean="0"/>
              <a:t>helyzetben</a:t>
            </a:r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hu-HU" sz="4000" dirty="0" smtClean="0"/>
              <a:t> de </a:t>
            </a:r>
            <a:r>
              <a:rPr lang="hu-HU" sz="4000" dirty="0"/>
              <a:t>megőrzi identitását, nyelvét</a:t>
            </a:r>
          </a:p>
          <a:p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169726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Magyar anyanyelvűek a határon túl, okok: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1127158" y="2058043"/>
            <a:ext cx="3419084" cy="1064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</a:rPr>
              <a:t>emigráció</a:t>
            </a:r>
            <a:endParaRPr lang="hu-HU" sz="3600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6147772" y="2011164"/>
            <a:ext cx="3421230" cy="1111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</a:rPr>
              <a:t>országhatárok átrendezése</a:t>
            </a:r>
            <a:endParaRPr lang="hu-HU" sz="3600" dirty="0">
              <a:solidFill>
                <a:schemeClr val="bg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1127158" y="3122869"/>
            <a:ext cx="3419084" cy="29945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smtClean="0"/>
              <a:t>önkéntes elvándorlás (USA, Kanada, Brazília, Németország)</a:t>
            </a:r>
          </a:p>
          <a:p>
            <a:pPr algn="ctr"/>
            <a:endParaRPr lang="hu-HU" sz="3200" dirty="0"/>
          </a:p>
        </p:txBody>
      </p:sp>
      <p:sp>
        <p:nvSpPr>
          <p:cNvPr id="8" name="Téglalap 7"/>
          <p:cNvSpPr/>
          <p:nvPr/>
        </p:nvSpPr>
        <p:spPr>
          <a:xfrm>
            <a:off x="6147772" y="3122869"/>
            <a:ext cx="3421230" cy="29945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smtClean="0"/>
              <a:t>trianoni döntés (Szlovákia, Románia, Horvátország, Burgenland)</a:t>
            </a:r>
          </a:p>
          <a:p>
            <a:pPr algn="ctr"/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55133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58" y="107861"/>
            <a:ext cx="11210523" cy="672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2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Eredménye mindenképpen </a:t>
            </a:r>
            <a:r>
              <a:rPr lang="hu-HU" u="sng" dirty="0" smtClean="0">
                <a:solidFill>
                  <a:srgbClr val="FFFF00"/>
                </a:solidFill>
              </a:rPr>
              <a:t>asszimiláció</a:t>
            </a:r>
            <a:br>
              <a:rPr lang="hu-HU" u="sng" dirty="0" smtClean="0">
                <a:solidFill>
                  <a:srgbClr val="FFFF00"/>
                </a:solidFill>
              </a:rPr>
            </a:br>
            <a:r>
              <a:rPr lang="hu-HU" dirty="0" smtClean="0"/>
              <a:t>(KÜLÖNBÖZŐ MÉRTÉKBEN)</a:t>
            </a:r>
            <a:endParaRPr lang="hu-HU" dirty="0"/>
          </a:p>
        </p:txBody>
      </p:sp>
      <p:sp>
        <p:nvSpPr>
          <p:cNvPr id="4" name="Ellipszis buborék 3"/>
          <p:cNvSpPr/>
          <p:nvPr/>
        </p:nvSpPr>
        <p:spPr>
          <a:xfrm>
            <a:off x="7817477" y="2324635"/>
            <a:ext cx="3515932" cy="2170092"/>
          </a:xfrm>
          <a:prstGeom prst="wedgeEllipseCallout">
            <a:avLst>
              <a:gd name="adj1" fmla="val -33210"/>
              <a:gd name="adj2" fmla="val -940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IGAZODÁS A TÖBBSÉGI TÁRSADALOM KULTÚRÁJÁHOZ, NYELVÉHEZ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4597758" y="2802699"/>
            <a:ext cx="2949262" cy="364961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solidFill>
                  <a:srgbClr val="FF0000"/>
                </a:solidFill>
              </a:rPr>
              <a:t>KÉNYSZERŰ </a:t>
            </a:r>
          </a:p>
          <a:p>
            <a:pPr algn="ctr"/>
            <a:r>
              <a:rPr lang="hu-HU" sz="3200" dirty="0" smtClean="0">
                <a:solidFill>
                  <a:schemeClr val="bg1"/>
                </a:solidFill>
              </a:rPr>
              <a:t>(az állami jogi intézkedések miatt, pl. anyanyelv korlátozása)</a:t>
            </a:r>
          </a:p>
          <a:p>
            <a:pPr algn="ctr"/>
            <a:endParaRPr lang="hu-HU" sz="3200" dirty="0">
              <a:solidFill>
                <a:schemeClr val="bg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437881" y="2717443"/>
            <a:ext cx="3103809" cy="3734872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solidFill>
                  <a:srgbClr val="FF0000"/>
                </a:solidFill>
              </a:rPr>
              <a:t>ÖNKÉNTES </a:t>
            </a:r>
          </a:p>
          <a:p>
            <a:pPr algn="ctr"/>
            <a:r>
              <a:rPr lang="hu-HU" sz="3200" dirty="0" smtClean="0">
                <a:solidFill>
                  <a:schemeClr val="bg1"/>
                </a:solidFill>
              </a:rPr>
              <a:t>(pl. házassággal, jobb munka- és tanulási feltételek reményében)</a:t>
            </a:r>
          </a:p>
          <a:p>
            <a:pPr algn="ctr"/>
            <a:endParaRPr lang="hu-H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09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KISEBBSÉGI JOGOK ÉRVÉNYESÜLÉSE EURÓPÁBAN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24128" y="2395470"/>
            <a:ext cx="10566858" cy="3913890"/>
          </a:xfrm>
        </p:spPr>
        <p:txBody>
          <a:bodyPr>
            <a:normAutofit/>
          </a:bodyPr>
          <a:lstStyle/>
          <a:p>
            <a:pPr fontAlgn="base"/>
            <a:r>
              <a:rPr lang="hu-HU" b="1" dirty="0"/>
              <a:t> </a:t>
            </a:r>
            <a:r>
              <a:rPr lang="hu-HU" dirty="0"/>
              <a:t>A modern európai demokráciák nem oldották meg a kisebbségek helyzetét, </a:t>
            </a:r>
            <a:endParaRPr lang="hu-HU" dirty="0" smtClean="0"/>
          </a:p>
          <a:p>
            <a:pPr fontAlgn="base"/>
            <a:r>
              <a:rPr lang="hu-HU" dirty="0" smtClean="0"/>
              <a:t>a </a:t>
            </a:r>
            <a:r>
              <a:rPr lang="hu-HU" dirty="0"/>
              <a:t>kisebbségek nagy része nem élvez </a:t>
            </a:r>
            <a:r>
              <a:rPr lang="hu-HU" dirty="0" smtClean="0"/>
              <a:t>autonómiát</a:t>
            </a:r>
          </a:p>
          <a:p>
            <a:pPr fontAlgn="base"/>
            <a:r>
              <a:rPr lang="hu-HU" dirty="0" smtClean="0"/>
              <a:t>PL.</a:t>
            </a:r>
            <a:endParaRPr lang="hu-HU" dirty="0"/>
          </a:p>
          <a:p>
            <a:pPr fontAlgn="base"/>
            <a:r>
              <a:rPr lang="hu-HU" dirty="0"/>
              <a:t>Franciaország (breton</a:t>
            </a:r>
            <a:r>
              <a:rPr lang="hu-HU" dirty="0" smtClean="0"/>
              <a:t>)</a:t>
            </a:r>
          </a:p>
          <a:p>
            <a:pPr fontAlgn="base"/>
            <a:r>
              <a:rPr lang="hu-HU" dirty="0" smtClean="0"/>
              <a:t>Spanyolország </a:t>
            </a:r>
            <a:r>
              <a:rPr lang="hu-HU" dirty="0"/>
              <a:t>(baszk</a:t>
            </a:r>
            <a:r>
              <a:rPr lang="hu-HU" dirty="0" smtClean="0"/>
              <a:t>) </a:t>
            </a:r>
          </a:p>
          <a:p>
            <a:pPr fontAlgn="base"/>
            <a:r>
              <a:rPr lang="hu-HU" dirty="0" smtClean="0"/>
              <a:t>Szlovákia </a:t>
            </a:r>
            <a:r>
              <a:rPr lang="hu-HU" dirty="0"/>
              <a:t>(magyar), </a:t>
            </a:r>
            <a:endParaRPr lang="hu-HU" dirty="0" smtClean="0"/>
          </a:p>
          <a:p>
            <a:pPr fontAlgn="base"/>
            <a:r>
              <a:rPr lang="hu-HU" dirty="0" smtClean="0"/>
              <a:t>Románia </a:t>
            </a:r>
            <a:r>
              <a:rPr lang="hu-HU" dirty="0"/>
              <a:t>(magyar) </a:t>
            </a:r>
          </a:p>
        </p:txBody>
      </p:sp>
      <p:sp>
        <p:nvSpPr>
          <p:cNvPr id="4" name="Téglalap 3"/>
          <p:cNvSpPr/>
          <p:nvPr/>
        </p:nvSpPr>
        <p:spPr>
          <a:xfrm>
            <a:off x="4018209" y="3889419"/>
            <a:ext cx="2730321" cy="193183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solidFill>
                  <a:srgbClr val="FF0000"/>
                </a:solidFill>
              </a:rPr>
              <a:t>erősek az állami asszimilációs törekvések </a:t>
            </a:r>
            <a:endParaRPr lang="hu-HU" sz="3200" b="1" dirty="0">
              <a:solidFill>
                <a:srgbClr val="FF0000"/>
              </a:solidFill>
            </a:endParaRPr>
          </a:p>
        </p:txBody>
      </p:sp>
      <p:sp>
        <p:nvSpPr>
          <p:cNvPr id="5" name="Balra nyíl 4"/>
          <p:cNvSpPr/>
          <p:nvPr/>
        </p:nvSpPr>
        <p:spPr>
          <a:xfrm>
            <a:off x="7057622" y="3979572"/>
            <a:ext cx="3400023" cy="18416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NINCS VALÓDI SZANKCIÓ</a:t>
            </a:r>
            <a:endParaRPr lang="hu-H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6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Asszimilációs törekvések – módszerek: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hu-HU" sz="2800" dirty="0"/>
              <a:t>manipuláció a statisztikai adatokkal</a:t>
            </a:r>
          </a:p>
          <a:p>
            <a:pPr fontAlgn="base"/>
            <a:r>
              <a:rPr lang="hu-HU" sz="2800" dirty="0"/>
              <a:t>manipuláció a történelemtanítással</a:t>
            </a:r>
          </a:p>
          <a:p>
            <a:pPr fontAlgn="base"/>
            <a:r>
              <a:rPr lang="hu-HU" sz="2800" dirty="0"/>
              <a:t>betelepítés-kitelepítés </a:t>
            </a:r>
            <a:endParaRPr lang="hu-HU" sz="2800" dirty="0" smtClean="0"/>
          </a:p>
          <a:p>
            <a:pPr fontAlgn="base"/>
            <a:r>
              <a:rPr lang="hu-HU" sz="2800" dirty="0" smtClean="0"/>
              <a:t>a közigazgatási határok átrendezése </a:t>
            </a:r>
          </a:p>
          <a:p>
            <a:pPr fontAlgn="base"/>
            <a:r>
              <a:rPr lang="hu-HU" sz="2800" dirty="0" smtClean="0"/>
              <a:t>diszkrimináció </a:t>
            </a:r>
            <a:r>
              <a:rPr lang="hu-HU" sz="2800" dirty="0"/>
              <a:t>a felvételi vizsgán, munkahelyen, stb.</a:t>
            </a:r>
          </a:p>
          <a:p>
            <a:pPr fontAlgn="base"/>
            <a:r>
              <a:rPr lang="hu-HU" sz="2800" dirty="0"/>
              <a:t>megfélemlítés (hangulatkeltés, graffiti, verbális agresszió)</a:t>
            </a:r>
          </a:p>
          <a:p>
            <a:pPr fontAlgn="base"/>
            <a:r>
              <a:rPr lang="hu-HU" sz="2800" dirty="0"/>
              <a:t>fizikai </a:t>
            </a:r>
            <a:r>
              <a:rPr lang="hu-HU" sz="2800" dirty="0" smtClean="0"/>
              <a:t>agresszió</a:t>
            </a:r>
          </a:p>
        </p:txBody>
      </p:sp>
      <p:sp>
        <p:nvSpPr>
          <p:cNvPr id="4" name="Téglalap 3"/>
          <p:cNvSpPr/>
          <p:nvPr/>
        </p:nvSpPr>
        <p:spPr>
          <a:xfrm>
            <a:off x="6679842" y="3245476"/>
            <a:ext cx="5512158" cy="1184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 smtClean="0">
                <a:solidFill>
                  <a:schemeClr val="bg1"/>
                </a:solidFill>
              </a:rPr>
              <a:t>megváltozott etnikai arányok, így nem tudja érvényesíteni a jogait</a:t>
            </a:r>
            <a:endParaRPr lang="hu-H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0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 diszkrimináció nyelvi eszközei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309093" y="1712890"/>
            <a:ext cx="3361386" cy="4765183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>
                <a:solidFill>
                  <a:srgbClr val="FF0000"/>
                </a:solidFill>
              </a:rPr>
              <a:t>NYELVTÖRVÉNYEK</a:t>
            </a:r>
          </a:p>
          <a:p>
            <a:pPr algn="ctr"/>
            <a:endParaRPr lang="hu-HU" sz="2800" dirty="0" smtClean="0">
              <a:solidFill>
                <a:schemeClr val="bg1"/>
              </a:solidFill>
            </a:endParaRPr>
          </a:p>
          <a:p>
            <a:pPr algn="ctr"/>
            <a:r>
              <a:rPr lang="hu-HU" sz="2800" dirty="0" smtClean="0">
                <a:solidFill>
                  <a:schemeClr val="bg1"/>
                </a:solidFill>
              </a:rPr>
              <a:t> pl. névhasználat korlátozása (</a:t>
            </a:r>
            <a:r>
              <a:rPr lang="hu-HU" sz="2800" dirty="0" err="1" smtClean="0">
                <a:solidFill>
                  <a:schemeClr val="bg1"/>
                </a:solidFill>
              </a:rPr>
              <a:t>szlov</a:t>
            </a:r>
            <a:r>
              <a:rPr lang="hu-HU" sz="2800" dirty="0" smtClean="0">
                <a:solidFill>
                  <a:schemeClr val="bg1"/>
                </a:solidFill>
              </a:rPr>
              <a:t>. </a:t>
            </a:r>
            <a:r>
              <a:rPr lang="hu-HU" sz="2800" i="1" dirty="0" err="1" smtClean="0">
                <a:solidFill>
                  <a:schemeClr val="bg1"/>
                </a:solidFill>
              </a:rPr>
              <a:t>Judita</a:t>
            </a:r>
            <a:r>
              <a:rPr lang="hu-HU" sz="2800" i="1" dirty="0" smtClean="0">
                <a:solidFill>
                  <a:schemeClr val="bg1"/>
                </a:solidFill>
              </a:rPr>
              <a:t> </a:t>
            </a:r>
            <a:r>
              <a:rPr lang="hu-HU" sz="2800" i="1" dirty="0" err="1" smtClean="0">
                <a:solidFill>
                  <a:schemeClr val="bg1"/>
                </a:solidFill>
              </a:rPr>
              <a:t>Kissová</a:t>
            </a:r>
            <a:r>
              <a:rPr lang="hu-HU" sz="2800" dirty="0" smtClean="0">
                <a:solidFill>
                  <a:schemeClr val="bg1"/>
                </a:solidFill>
              </a:rPr>
              <a:t>), (rom. </a:t>
            </a:r>
            <a:r>
              <a:rPr lang="hu-HU" sz="2800" i="1" dirty="0" smtClean="0">
                <a:solidFill>
                  <a:schemeClr val="bg1"/>
                </a:solidFill>
              </a:rPr>
              <a:t>Temesvár – </a:t>
            </a:r>
            <a:r>
              <a:rPr lang="hu-HU" sz="2800" i="1" dirty="0" err="1" smtClean="0">
                <a:solidFill>
                  <a:schemeClr val="bg1"/>
                </a:solidFill>
              </a:rPr>
              <a:t>Timisoara</a:t>
            </a:r>
            <a:r>
              <a:rPr lang="hu-HU" sz="2800" dirty="0" smtClean="0">
                <a:solidFill>
                  <a:schemeClr val="bg1"/>
                </a:solidFill>
              </a:rPr>
              <a:t>)</a:t>
            </a:r>
          </a:p>
          <a:p>
            <a:pPr algn="ctr"/>
            <a:endParaRPr lang="hu-HU" sz="2800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250028" y="1803042"/>
            <a:ext cx="3090929" cy="4675029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rgbClr val="FF0000"/>
                </a:solidFill>
              </a:rPr>
              <a:t>MEGJELENÉS KORLÁTOZÁSA A KULTÚRÁBAN, MÉDIÁBAN 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  <a:p>
            <a:pPr algn="ctr"/>
            <a:r>
              <a:rPr lang="hu-HU" sz="2400" dirty="0" smtClean="0">
                <a:solidFill>
                  <a:schemeClr val="bg1"/>
                </a:solidFill>
              </a:rPr>
              <a:t>(a rendszerváltás előtt még a 70%-ig magyarlakta területen sem volt magyar nyelvű TV-adás)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7920505" y="1803042"/>
            <a:ext cx="2949263" cy="4675029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>
                <a:solidFill>
                  <a:srgbClr val="FF0000"/>
                </a:solidFill>
              </a:rPr>
              <a:t>OKTATÁS SZŰKÍTÉSE</a:t>
            </a:r>
          </a:p>
          <a:p>
            <a:pPr algn="ctr"/>
            <a:endParaRPr lang="hu-H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hu-HU" sz="2400" dirty="0" smtClean="0">
                <a:solidFill>
                  <a:schemeClr val="bg1"/>
                </a:solidFill>
              </a:rPr>
              <a:t>pl. az általános iskolában csak románul/szlovákul tanítják a történelmet, irodalmat, földrajzot – egyetemeken folyik-e kisebbségi oktatás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853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52</TotalTime>
  <Words>297</Words>
  <Application>Microsoft Office PowerPoint</Application>
  <PresentationFormat>Szélesvásznú</PresentationFormat>
  <Paragraphs>61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7" baseType="lpstr">
      <vt:lpstr>Arial</vt:lpstr>
      <vt:lpstr>Courier New</vt:lpstr>
      <vt:lpstr>Tw Cen MT</vt:lpstr>
      <vt:lpstr>Tw Cen MT Condensed</vt:lpstr>
      <vt:lpstr>Wingdings 3</vt:lpstr>
      <vt:lpstr>Integrál</vt:lpstr>
      <vt:lpstr>Nyelvi identitás - a magyar nyelv a határokon túl</vt:lpstr>
      <vt:lpstr>PowerPoint bemutató</vt:lpstr>
      <vt:lpstr>Kisebbség </vt:lpstr>
      <vt:lpstr>Magyar anyanyelvűek a határon túl, okok:</vt:lpstr>
      <vt:lpstr>PowerPoint bemutató</vt:lpstr>
      <vt:lpstr>Eredménye mindenképpen asszimiláció (KÜLÖNBÖZŐ MÉRTÉKBEN)</vt:lpstr>
      <vt:lpstr>KISEBBSÉGI JOGOK ÉRVÉNYESÜLÉSE EURÓPÁBAN</vt:lpstr>
      <vt:lpstr>Asszimilációs törekvések – módszerek:</vt:lpstr>
      <vt:lpstr>A diszkrimináció nyelvi eszközei </vt:lpstr>
      <vt:lpstr>Következmények 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Nyelvi identitás - a magyar nyelv a határokon túl</dc:title>
  <dc:creator>Admin</dc:creator>
  <cp:lastModifiedBy>Admin</cp:lastModifiedBy>
  <cp:revision>9</cp:revision>
  <dcterms:created xsi:type="dcterms:W3CDTF">2020-10-06T16:21:33Z</dcterms:created>
  <dcterms:modified xsi:type="dcterms:W3CDTF">2020-10-06T17:13:38Z</dcterms:modified>
</cp:coreProperties>
</file>