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58" r:id="rId4"/>
    <p:sldId id="259" r:id="rId5"/>
    <p:sldId id="275" r:id="rId6"/>
    <p:sldId id="257" r:id="rId7"/>
    <p:sldId id="261" r:id="rId8"/>
    <p:sldId id="270" r:id="rId9"/>
    <p:sldId id="268" r:id="rId10"/>
    <p:sldId id="269" r:id="rId11"/>
    <p:sldId id="277" r:id="rId12"/>
    <p:sldId id="267" r:id="rId13"/>
    <p:sldId id="262" r:id="rId14"/>
    <p:sldId id="263" r:id="rId15"/>
    <p:sldId id="264" r:id="rId16"/>
    <p:sldId id="265" r:id="rId17"/>
    <p:sldId id="271" r:id="rId18"/>
    <p:sldId id="266" r:id="rId19"/>
    <p:sldId id="276" r:id="rId20"/>
    <p:sldId id="278" r:id="rId2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6492-41A4-4E55-AB67-AA8823F1AC3D}" type="datetimeFigureOut">
              <a:rPr lang="hu-HU" smtClean="0"/>
              <a:t>2020. 10. 20.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82797-0F47-49A5-9651-2D7CB15542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546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6492-41A4-4E55-AB67-AA8823F1AC3D}" type="datetimeFigureOut">
              <a:rPr lang="hu-HU" smtClean="0"/>
              <a:t>2020. 10. 20.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82797-0F47-49A5-9651-2D7CB15542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86596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6492-41A4-4E55-AB67-AA8823F1AC3D}" type="datetimeFigureOut">
              <a:rPr lang="hu-HU" smtClean="0"/>
              <a:t>2020. 10. 20.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82797-0F47-49A5-9651-2D7CB15542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429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6492-41A4-4E55-AB67-AA8823F1AC3D}" type="datetimeFigureOut">
              <a:rPr lang="hu-HU" smtClean="0"/>
              <a:t>2020. 10. 20.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82797-0F47-49A5-9651-2D7CB155427B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1942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6492-41A4-4E55-AB67-AA8823F1AC3D}" type="datetimeFigureOut">
              <a:rPr lang="hu-HU" smtClean="0"/>
              <a:t>2020. 10. 20.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82797-0F47-49A5-9651-2D7CB15542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83125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6492-41A4-4E55-AB67-AA8823F1AC3D}" type="datetimeFigureOut">
              <a:rPr lang="hu-HU" smtClean="0"/>
              <a:t>2020. 10. 20.</a:t>
            </a:fld>
            <a:endParaRPr lang="hu-H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82797-0F47-49A5-9651-2D7CB15542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6368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6492-41A4-4E55-AB67-AA8823F1AC3D}" type="datetimeFigureOut">
              <a:rPr lang="hu-HU" smtClean="0"/>
              <a:t>2020. 10. 20.</a:t>
            </a:fld>
            <a:endParaRPr lang="hu-H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82797-0F47-49A5-9651-2D7CB15542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64400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6492-41A4-4E55-AB67-AA8823F1AC3D}" type="datetimeFigureOut">
              <a:rPr lang="hu-HU" smtClean="0"/>
              <a:t>2020. 10. 20.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82797-0F47-49A5-9651-2D7CB15542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011404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6492-41A4-4E55-AB67-AA8823F1AC3D}" type="datetimeFigureOut">
              <a:rPr lang="hu-HU" smtClean="0"/>
              <a:t>2020. 10. 20.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82797-0F47-49A5-9651-2D7CB15542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15929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6492-41A4-4E55-AB67-AA8823F1AC3D}" type="datetimeFigureOut">
              <a:rPr lang="hu-HU" smtClean="0"/>
              <a:t>2020. 10. 20.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82797-0F47-49A5-9651-2D7CB15542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2704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6492-41A4-4E55-AB67-AA8823F1AC3D}" type="datetimeFigureOut">
              <a:rPr lang="hu-HU" smtClean="0"/>
              <a:t>2020. 10. 20.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82797-0F47-49A5-9651-2D7CB15542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18210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6492-41A4-4E55-AB67-AA8823F1AC3D}" type="datetimeFigureOut">
              <a:rPr lang="hu-HU" smtClean="0"/>
              <a:t>2020. 10. 20.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82797-0F47-49A5-9651-2D7CB15542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4448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6492-41A4-4E55-AB67-AA8823F1AC3D}" type="datetimeFigureOut">
              <a:rPr lang="hu-HU" smtClean="0"/>
              <a:t>2020. 10. 20.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82797-0F47-49A5-9651-2D7CB15542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21709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6492-41A4-4E55-AB67-AA8823F1AC3D}" type="datetimeFigureOut">
              <a:rPr lang="hu-HU" smtClean="0"/>
              <a:t>2020. 10. 20.</a:t>
            </a:fld>
            <a:endParaRPr lang="hu-H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82797-0F47-49A5-9651-2D7CB15542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45863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6492-41A4-4E55-AB67-AA8823F1AC3D}" type="datetimeFigureOut">
              <a:rPr lang="hu-HU" smtClean="0"/>
              <a:t>2020. 10. 20.</a:t>
            </a:fld>
            <a:endParaRPr lang="hu-H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82797-0F47-49A5-9651-2D7CB15542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33658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6492-41A4-4E55-AB67-AA8823F1AC3D}" type="datetimeFigureOut">
              <a:rPr lang="hu-HU" smtClean="0"/>
              <a:t>2020. 10. 20.</a:t>
            </a:fld>
            <a:endParaRPr lang="hu-H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82797-0F47-49A5-9651-2D7CB15542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9769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6492-41A4-4E55-AB67-AA8823F1AC3D}" type="datetimeFigureOut">
              <a:rPr lang="hu-HU" smtClean="0"/>
              <a:t>2020. 10. 20.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82797-0F47-49A5-9651-2D7CB15542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8903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8C46492-41A4-4E55-AB67-AA8823F1AC3D}" type="datetimeFigureOut">
              <a:rPr lang="hu-HU" smtClean="0"/>
              <a:t>2020. 10. 20.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82797-0F47-49A5-9651-2D7CB15542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439004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337454" y="1197735"/>
            <a:ext cx="5027715" cy="2429646"/>
          </a:xfrm>
        </p:spPr>
        <p:txBody>
          <a:bodyPr>
            <a:noAutofit/>
          </a:bodyPr>
          <a:lstStyle/>
          <a:p>
            <a:pPr algn="l"/>
            <a:r>
              <a:rPr lang="hu-HU" sz="8800" dirty="0" smtClean="0">
                <a:latin typeface="Bauhaus 93" panose="04030905020B02020C02" pitchFamily="82" charset="0"/>
              </a:rPr>
              <a:t>Ars poeticák</a:t>
            </a:r>
            <a:endParaRPr lang="hu-HU" sz="8800" dirty="0">
              <a:latin typeface="Bauhaus 93" panose="04030905020B02020C02" pitchFamily="82" charset="0"/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9813701" y="5950039"/>
            <a:ext cx="2378299" cy="72121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263" y="260758"/>
            <a:ext cx="11377748" cy="6407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76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Arany: Mindvégig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03313" y="2052919"/>
            <a:ext cx="6057342" cy="3935758"/>
          </a:xfrm>
          <a:solidFill>
            <a:schemeClr val="tx1"/>
          </a:solidFill>
        </p:spPr>
        <p:txBody>
          <a:bodyPr/>
          <a:lstStyle/>
          <a:p>
            <a:r>
              <a:rPr lang="hu-HU" b="1" dirty="0">
                <a:solidFill>
                  <a:schemeClr val="bg1"/>
                </a:solidFill>
              </a:rPr>
              <a:t>Tárgy künn, s </a:t>
            </a:r>
            <a:r>
              <a:rPr lang="hu-HU" b="1" dirty="0" err="1">
                <a:solidFill>
                  <a:schemeClr val="bg1"/>
                </a:solidFill>
              </a:rPr>
              <a:t>temagadban</a:t>
            </a:r>
            <a:r>
              <a:rPr lang="hu-HU" b="1" dirty="0">
                <a:solidFill>
                  <a:schemeClr val="bg1"/>
                </a:solidFill>
              </a:rPr>
              <a:t> -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És érzelem, az van,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Míg dobban a szív;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S új eszme ha </a:t>
            </a:r>
            <a:r>
              <a:rPr lang="hu-HU" b="1" dirty="0" err="1">
                <a:solidFill>
                  <a:schemeClr val="bg1"/>
                </a:solidFill>
              </a:rPr>
              <a:t>pezsdűl</a:t>
            </a:r>
            <a:r>
              <a:rPr lang="hu-HU" b="1" dirty="0">
                <a:solidFill>
                  <a:schemeClr val="bg1"/>
                </a:solidFill>
              </a:rPr>
              <a:t>;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rgbClr val="FF0000"/>
                </a:solidFill>
              </a:rPr>
              <a:t>Ne vonakodj </a:t>
            </a:r>
            <a:r>
              <a:rPr lang="hu-HU" b="1" dirty="0" err="1">
                <a:solidFill>
                  <a:srgbClr val="FF0000"/>
                </a:solidFill>
              </a:rPr>
              <a:t>restűl</a:t>
            </a:r>
            <a:r>
              <a:rPr lang="hu-HU" b="1" dirty="0">
                <a:solidFill>
                  <a:srgbClr val="FF0000"/>
                </a:solidFill>
              </a:rPr>
              <a:t/>
            </a:r>
            <a:br>
              <a:rPr lang="hu-HU" b="1" dirty="0">
                <a:solidFill>
                  <a:srgbClr val="FF0000"/>
                </a:solidFill>
              </a:rPr>
            </a:br>
            <a:r>
              <a:rPr lang="hu-HU" b="1" dirty="0">
                <a:solidFill>
                  <a:srgbClr val="FF0000"/>
                </a:solidFill>
              </a:rPr>
              <a:t>Mikor a lant hív.</a:t>
            </a:r>
          </a:p>
          <a:p>
            <a:r>
              <a:rPr lang="hu-HU" b="1" dirty="0">
                <a:solidFill>
                  <a:srgbClr val="FF0000"/>
                </a:solidFill>
              </a:rPr>
              <a:t>Van hallgatód? nincsen?</a:t>
            </a:r>
            <a:br>
              <a:rPr lang="hu-HU" b="1" dirty="0">
                <a:solidFill>
                  <a:srgbClr val="FF0000"/>
                </a:solidFill>
              </a:rPr>
            </a:br>
            <a:r>
              <a:rPr lang="hu-HU" b="1" dirty="0">
                <a:solidFill>
                  <a:srgbClr val="FF0000"/>
                </a:solidFill>
              </a:rPr>
              <a:t>Te mondd, ahogy isten</a:t>
            </a:r>
            <a:br>
              <a:rPr lang="hu-HU" b="1" dirty="0">
                <a:solidFill>
                  <a:srgbClr val="FF0000"/>
                </a:solidFill>
              </a:rPr>
            </a:br>
            <a:r>
              <a:rPr lang="hu-HU" b="1" dirty="0">
                <a:solidFill>
                  <a:srgbClr val="FF0000"/>
                </a:solidFill>
              </a:rPr>
              <a:t>Adta mondanod,</a:t>
            </a:r>
            <a:br>
              <a:rPr lang="hu-HU" b="1" dirty="0">
                <a:solidFill>
                  <a:srgbClr val="FF0000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Bár puszta kopáron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- Mint tücsöké nyáron -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Vész is ki dalod.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8236" y="1152983"/>
            <a:ext cx="3686175" cy="4276725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6834388" y="5429708"/>
            <a:ext cx="4260023" cy="1004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Mégis-morál</a:t>
            </a:r>
          </a:p>
        </p:txBody>
      </p:sp>
    </p:spTree>
    <p:extLst>
      <p:ext uri="{BB962C8B-B14F-4D97-AF65-F5344CB8AC3E}">
        <p14:creationId xmlns:p14="http://schemas.microsoft.com/office/powerpoint/2010/main" val="375286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Baudelaire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03689" y="1853248"/>
            <a:ext cx="6314919" cy="1514530"/>
          </a:xfrm>
          <a:solidFill>
            <a:schemeClr val="tx1"/>
          </a:solidFill>
        </p:spPr>
        <p:txBody>
          <a:bodyPr/>
          <a:lstStyle/>
          <a:p>
            <a:r>
              <a:rPr lang="hu-HU" dirty="0">
                <a:solidFill>
                  <a:schemeClr val="bg1"/>
                </a:solidFill>
              </a:rPr>
              <a:t>A költő is ilyen, e légi </a:t>
            </a:r>
            <a:r>
              <a:rPr lang="hu-HU" dirty="0" err="1">
                <a:solidFill>
                  <a:schemeClr val="bg1"/>
                </a:solidFill>
              </a:rPr>
              <a:t>princnek</a:t>
            </a:r>
            <a:r>
              <a:rPr lang="hu-HU" dirty="0">
                <a:solidFill>
                  <a:schemeClr val="bg1"/>
                </a:solidFill>
              </a:rPr>
              <a:t> párja,</a:t>
            </a:r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Kinek tréfa a nyíl s a vihar dühe szép,</a:t>
            </a:r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De itt lenn bús rab ő, csak vad hahota várja</a:t>
            </a:r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S megbotlik óriás két szárnyán, hogyha lép</a:t>
            </a:r>
            <a:r>
              <a:rPr lang="hu-HU" dirty="0"/>
              <a:t>.</a:t>
            </a:r>
            <a:endParaRPr lang="hu-HU" dirty="0"/>
          </a:p>
        </p:txBody>
      </p:sp>
      <p:pic>
        <p:nvPicPr>
          <p:cNvPr id="3074" name="Picture 2" descr="Charles Baudelaire, a romlás költője– V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772" y="3482432"/>
            <a:ext cx="457200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églalap 4"/>
          <p:cNvSpPr/>
          <p:nvPr/>
        </p:nvSpPr>
        <p:spPr>
          <a:xfrm>
            <a:off x="1931136" y="4266031"/>
            <a:ext cx="4260023" cy="1004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költősors</a:t>
            </a:r>
          </a:p>
        </p:txBody>
      </p:sp>
    </p:spTree>
    <p:extLst>
      <p:ext uri="{BB962C8B-B14F-4D97-AF65-F5344CB8AC3E}">
        <p14:creationId xmlns:p14="http://schemas.microsoft.com/office/powerpoint/2010/main" val="930482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Vajda János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03313" y="2052918"/>
            <a:ext cx="6353556" cy="3974395"/>
          </a:xfrm>
          <a:solidFill>
            <a:schemeClr val="tx1"/>
          </a:solidFill>
        </p:spPr>
        <p:txBody>
          <a:bodyPr/>
          <a:lstStyle/>
          <a:p>
            <a:r>
              <a:rPr lang="hu-HU" b="1" dirty="0">
                <a:solidFill>
                  <a:schemeClr val="bg1"/>
                </a:solidFill>
              </a:rPr>
              <a:t>Az égen </a:t>
            </a:r>
            <a:r>
              <a:rPr lang="hu-HU" b="1" dirty="0">
                <a:solidFill>
                  <a:srgbClr val="FF0000"/>
                </a:solidFill>
              </a:rPr>
              <a:t>fényes üstökös</a:t>
            </a:r>
            <a:r>
              <a:rPr lang="hu-HU" b="1" dirty="0">
                <a:solidFill>
                  <a:schemeClr val="bg1"/>
                </a:solidFill>
              </a:rPr>
              <a:t>; uszálya</a:t>
            </a:r>
            <a:r>
              <a:rPr lang="hu-HU" dirty="0"/>
              <a:t/>
            </a:r>
            <a:br>
              <a:rPr lang="hu-HU" dirty="0"/>
            </a:br>
            <a:r>
              <a:rPr lang="hu-HU" b="1" dirty="0">
                <a:solidFill>
                  <a:schemeClr val="bg1"/>
                </a:solidFill>
              </a:rPr>
              <a:t>Az ég felétől le a földre ér.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Mondják, ez ama "nagy", melynek pályája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Egyenes; vissza hát sohase tér.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 </a:t>
            </a:r>
          </a:p>
          <a:p>
            <a:r>
              <a:rPr lang="hu-HU" b="1" dirty="0">
                <a:solidFill>
                  <a:schemeClr val="bg1"/>
                </a:solidFill>
              </a:rPr>
              <a:t>Csillagvilágok fénylő táborán át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A végtelenséggel versenyt rohan.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rgbClr val="FF0000"/>
                </a:solidFill>
              </a:rPr>
              <a:t>Forogni körbe nem tud, nem akar, hát</a:t>
            </a:r>
            <a:br>
              <a:rPr lang="hu-HU" b="1" dirty="0">
                <a:solidFill>
                  <a:srgbClr val="FF0000"/>
                </a:solidFill>
              </a:rPr>
            </a:br>
            <a:r>
              <a:rPr lang="hu-HU" b="1" dirty="0">
                <a:solidFill>
                  <a:srgbClr val="FF0000"/>
                </a:solidFill>
              </a:rPr>
              <a:t>Örökké társtalan, boldogtalan!</a:t>
            </a:r>
          </a:p>
          <a:p>
            <a:endParaRPr lang="hu-HU" b="1" dirty="0">
              <a:solidFill>
                <a:schemeClr val="bg1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7158" y="1152983"/>
            <a:ext cx="3976399" cy="3225834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7697158" y="4824401"/>
            <a:ext cx="4260023" cy="1004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Költősors, magány</a:t>
            </a:r>
          </a:p>
        </p:txBody>
      </p:sp>
    </p:spTree>
    <p:extLst>
      <p:ext uri="{BB962C8B-B14F-4D97-AF65-F5344CB8AC3E}">
        <p14:creationId xmlns:p14="http://schemas.microsoft.com/office/powerpoint/2010/main" val="401970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05248" y="643123"/>
            <a:ext cx="5516429" cy="3124389"/>
          </a:xfrm>
          <a:solidFill>
            <a:schemeClr val="tx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b="1" dirty="0" smtClean="0">
                <a:solidFill>
                  <a:schemeClr val="bg1"/>
                </a:solidFill>
              </a:rPr>
              <a:t>Ha ki király, sorsának a királya,</a:t>
            </a:r>
          </a:p>
          <a:p>
            <a:pPr marL="0" indent="0">
              <a:buNone/>
            </a:pPr>
            <a:r>
              <a:rPr lang="hu-HU" b="1" dirty="0" smtClean="0">
                <a:solidFill>
                  <a:schemeClr val="bg1"/>
                </a:solidFill>
              </a:rPr>
              <a:t>Mit bánom én, hogy Goethe hogy csinálja,</a:t>
            </a:r>
          </a:p>
          <a:p>
            <a:pPr marL="0" indent="0">
              <a:buNone/>
            </a:pPr>
            <a:r>
              <a:rPr lang="hu-HU" b="1" dirty="0" smtClean="0">
                <a:solidFill>
                  <a:schemeClr val="bg1"/>
                </a:solidFill>
              </a:rPr>
              <a:t>Hogy tempóz Arany, s Petőfi hogy istenül.</a:t>
            </a:r>
          </a:p>
          <a:p>
            <a:pPr marL="0" indent="0">
              <a:buNone/>
            </a:pPr>
            <a:endParaRPr lang="hu-HU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hu-HU" b="1" dirty="0">
                <a:solidFill>
                  <a:schemeClr val="bg1"/>
                </a:solidFill>
              </a:rPr>
              <a:t>Én voltam Úr, a Vers csak cifra szolga,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 err="1">
                <a:solidFill>
                  <a:schemeClr val="bg1"/>
                </a:solidFill>
              </a:rPr>
              <a:t>Hulltommal</a:t>
            </a:r>
            <a:r>
              <a:rPr lang="hu-HU" b="1" dirty="0">
                <a:solidFill>
                  <a:schemeClr val="bg1"/>
                </a:solidFill>
              </a:rPr>
              <a:t> hullni: ez a szolga dolga,</a:t>
            </a:r>
            <a:br>
              <a:rPr lang="hu-HU" b="1" dirty="0">
                <a:solidFill>
                  <a:schemeClr val="bg1"/>
                </a:solidFill>
              </a:rPr>
            </a:br>
            <a:r>
              <a:rPr lang="hu-HU" b="1" dirty="0" smtClean="0">
                <a:solidFill>
                  <a:schemeClr val="bg1"/>
                </a:solidFill>
              </a:rPr>
              <a:t>Ha a Nagyúr sírja szolgákat követel.</a:t>
            </a:r>
          </a:p>
          <a:p>
            <a:pPr marL="0" indent="0">
              <a:buNone/>
            </a:pPr>
            <a:endParaRPr lang="hu-HU" dirty="0" smtClean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/>
          <a:srcRect r="13927"/>
          <a:stretch/>
        </p:blipFill>
        <p:spPr>
          <a:xfrm>
            <a:off x="7474201" y="1126135"/>
            <a:ext cx="3975118" cy="4761158"/>
          </a:xfrm>
          <a:prstGeom prst="rect">
            <a:avLst/>
          </a:prstGeom>
        </p:spPr>
      </p:pic>
      <p:sp>
        <p:nvSpPr>
          <p:cNvPr id="5" name="Tartalom helye 2"/>
          <p:cNvSpPr txBox="1">
            <a:spLocks/>
          </p:cNvSpPr>
          <p:nvPr/>
        </p:nvSpPr>
        <p:spPr>
          <a:xfrm>
            <a:off x="646111" y="4291696"/>
            <a:ext cx="5767568" cy="1387887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hu-HU" b="1" dirty="0" smtClean="0">
              <a:solidFill>
                <a:schemeClr val="bg1"/>
              </a:solidFill>
            </a:endParaRPr>
          </a:p>
          <a:p>
            <a:pPr marL="0" indent="0">
              <a:buFont typeface="Wingdings 3" charset="2"/>
              <a:buNone/>
            </a:pPr>
            <a:r>
              <a:rPr lang="hu-HU" b="1" dirty="0" smtClean="0">
                <a:solidFill>
                  <a:schemeClr val="bg1"/>
                </a:solidFill>
              </a:rPr>
              <a:t>Én nem leszek a szürkék hegedőse,</a:t>
            </a:r>
          </a:p>
          <a:p>
            <a:pPr marL="0" indent="0">
              <a:buFont typeface="Wingdings 3" charset="2"/>
              <a:buNone/>
            </a:pPr>
            <a:r>
              <a:rPr lang="hu-HU" b="1" dirty="0" smtClean="0">
                <a:solidFill>
                  <a:schemeClr val="bg1"/>
                </a:solidFill>
              </a:rPr>
              <a:t>Hajtson Szentlélek, vagy a korcsma gőze…</a:t>
            </a:r>
            <a:endParaRPr lang="hu-HU" b="1" dirty="0">
              <a:solidFill>
                <a:schemeClr val="bg1"/>
              </a:solidFill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6413679" y="5701491"/>
            <a:ext cx="4260023" cy="1004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Vátesz, a kiválasztott</a:t>
            </a:r>
          </a:p>
        </p:txBody>
      </p:sp>
    </p:spTree>
    <p:extLst>
      <p:ext uri="{BB962C8B-B14F-4D97-AF65-F5344CB8AC3E}">
        <p14:creationId xmlns:p14="http://schemas.microsoft.com/office/powerpoint/2010/main" val="1481758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5993" y="0"/>
            <a:ext cx="5826007" cy="3451606"/>
          </a:xfrm>
          <a:prstGeom prst="rect">
            <a:avLst/>
          </a:prstGeom>
        </p:spPr>
      </p:pic>
      <p:sp>
        <p:nvSpPr>
          <p:cNvPr id="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544352" y="1152983"/>
            <a:ext cx="4804120" cy="157029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3920" tIns="45720" rIns="0" bIns="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Csak én birok versemnek hőse lenni,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első s utolsó mindenik dalomban: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mindenséget vágyom versbe venni,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0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 még tovább magamnál nem jutottam</a:t>
            </a:r>
            <a:r>
              <a:rPr kumimoji="0" lang="hu-HU" altLang="hu-HU" sz="10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/>
          <p:cNvSpPr txBox="1">
            <a:spLocks noChangeArrowheads="1"/>
          </p:cNvSpPr>
          <p:nvPr/>
        </p:nvSpPr>
        <p:spPr bwMode="auto">
          <a:xfrm>
            <a:off x="727094" y="3128122"/>
            <a:ext cx="4650231" cy="64696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3920" tIns="45720" rIns="0" bIns="15870" numCol="1" rtlCol="0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hu-HU" altLang="hu-HU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Gyűlöllek, távol légy alacsony tömeg…</a:t>
            </a:r>
            <a:r>
              <a:rPr lang="hu-HU" altLang="hu-HU" sz="10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hu-HU" altLang="hu-HU" sz="1800" dirty="0" smtClean="0">
              <a:latin typeface="Arial" panose="020B0604020202020204" pitchFamily="34" charset="0"/>
            </a:endParaRPr>
          </a:p>
        </p:txBody>
      </p:sp>
      <p:sp>
        <p:nvSpPr>
          <p:cNvPr id="7" name="Rectangle 1"/>
          <p:cNvSpPr txBox="1">
            <a:spLocks noChangeArrowheads="1"/>
          </p:cNvSpPr>
          <p:nvPr/>
        </p:nvSpPr>
        <p:spPr bwMode="auto">
          <a:xfrm>
            <a:off x="6693175" y="4952558"/>
            <a:ext cx="4851055" cy="95474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3920" tIns="45720" rIns="0" bIns="15870" numCol="1" rtlCol="0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hu-HU" altLang="hu-HU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szó tied, a fegyver az enyém,</a:t>
            </a:r>
            <a:endParaRPr lang="hu-HU" altLang="hu-HU" dirty="0">
              <a:solidFill>
                <a:srgbClr val="2021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hu-HU" altLang="hu-HU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 csak prédikálj, Jónás, én cselekszem</a:t>
            </a:r>
            <a:r>
              <a:rPr lang="hu-HU" altLang="hu-HU" sz="10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hu-HU" altLang="hu-HU" sz="1800" dirty="0" smtClean="0">
              <a:latin typeface="Arial" panose="020B0604020202020204" pitchFamily="34" charset="0"/>
            </a:endParaRPr>
          </a:p>
        </p:txBody>
      </p:sp>
      <p:sp>
        <p:nvSpPr>
          <p:cNvPr id="8" name="Rectangle 1"/>
          <p:cNvSpPr txBox="1">
            <a:spLocks noChangeArrowheads="1"/>
          </p:cNvSpPr>
          <p:nvPr/>
        </p:nvSpPr>
        <p:spPr bwMode="auto">
          <a:xfrm>
            <a:off x="6693175" y="3979524"/>
            <a:ext cx="4475503" cy="64696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3920" tIns="45720" rIns="0" bIns="15870" numCol="1" rtlCol="0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hu-HU" altLang="hu-HU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Mert vétkesek közt cinkos, aki néma.</a:t>
            </a:r>
            <a:r>
              <a:rPr lang="hu-HU" altLang="hu-HU" sz="10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hu-HU" altLang="hu-HU" sz="1800" dirty="0" smtClean="0">
              <a:latin typeface="Arial" panose="020B0604020202020204" pitchFamily="34" charset="0"/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1088449" y="3948006"/>
            <a:ext cx="4260023" cy="1004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Individualizmus</a:t>
            </a:r>
          </a:p>
          <a:p>
            <a:pPr algn="ctr"/>
            <a:r>
              <a:rPr lang="hu-HU" sz="2800" b="1" dirty="0" smtClean="0"/>
              <a:t>Elefántcsont-torony</a:t>
            </a:r>
          </a:p>
        </p:txBody>
      </p:sp>
      <p:sp>
        <p:nvSpPr>
          <p:cNvPr id="10" name="Téglalap 9"/>
          <p:cNvSpPr/>
          <p:nvPr/>
        </p:nvSpPr>
        <p:spPr>
          <a:xfrm>
            <a:off x="2105970" y="5125475"/>
            <a:ext cx="4260023" cy="1004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Morális állásfoglalás</a:t>
            </a:r>
          </a:p>
        </p:txBody>
      </p:sp>
    </p:spTree>
    <p:extLst>
      <p:ext uri="{BB962C8B-B14F-4D97-AF65-F5344CB8AC3E}">
        <p14:creationId xmlns:p14="http://schemas.microsoft.com/office/powerpoint/2010/main" val="218983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9209" y="2577084"/>
            <a:ext cx="4153526" cy="4195481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613" y="393935"/>
            <a:ext cx="3739068" cy="3118296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8584" y="2114851"/>
            <a:ext cx="3790625" cy="370019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7" name="Téglalap 6"/>
          <p:cNvSpPr/>
          <p:nvPr/>
        </p:nvSpPr>
        <p:spPr>
          <a:xfrm>
            <a:off x="8294320" y="0"/>
            <a:ext cx="4260023" cy="1004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L’art pour l’art</a:t>
            </a:r>
          </a:p>
        </p:txBody>
      </p:sp>
    </p:spTree>
    <p:extLst>
      <p:ext uri="{BB962C8B-B14F-4D97-AF65-F5344CB8AC3E}">
        <p14:creationId xmlns:p14="http://schemas.microsoft.com/office/powerpoint/2010/main" val="8177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6" y="692331"/>
            <a:ext cx="11931094" cy="555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27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1266" name="Picture 2" descr="Radnóti Miklós - Győr Plusz | Győr Plusz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90"/>
          <a:stretch/>
        </p:blipFill>
        <p:spPr bwMode="auto">
          <a:xfrm>
            <a:off x="6027311" y="102466"/>
            <a:ext cx="4607909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80960" y="3371203"/>
            <a:ext cx="6772120" cy="1842244"/>
          </a:xfrm>
          <a:solidFill>
            <a:schemeClr val="tx1"/>
          </a:solidFill>
        </p:spPr>
        <p:txBody>
          <a:bodyPr/>
          <a:lstStyle/>
          <a:p>
            <a:pPr marL="0" indent="0">
              <a:buNone/>
            </a:pPr>
            <a:r>
              <a:rPr lang="hu-HU" b="1" dirty="0">
                <a:solidFill>
                  <a:schemeClr val="bg1"/>
                </a:solidFill>
              </a:rPr>
              <a:t>Írok azért, s úgy élek e kerge világ közepén, mint</a:t>
            </a:r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ott az a tölgy él; tudja, kivágják, s rajta fehérlik</a:t>
            </a:r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bár a kereszt, mely jelzi, hogy arra fog irtani holnap</a:t>
            </a:r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b="1" dirty="0">
                <a:solidFill>
                  <a:schemeClr val="bg1"/>
                </a:solidFill>
              </a:rPr>
              <a:t>már a favágó, - várja, de addig is új levelet hajt.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6731357" y="4711171"/>
            <a:ext cx="4260023" cy="1004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Mégis-morál</a:t>
            </a:r>
          </a:p>
        </p:txBody>
      </p:sp>
    </p:spTree>
    <p:extLst>
      <p:ext uri="{BB962C8B-B14F-4D97-AF65-F5344CB8AC3E}">
        <p14:creationId xmlns:p14="http://schemas.microsoft.com/office/powerpoint/2010/main" val="777200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313" y="1375255"/>
            <a:ext cx="11005253" cy="523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11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42" y="1152983"/>
            <a:ext cx="1072515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64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Ars poetica: </a:t>
            </a:r>
            <a:br>
              <a:rPr lang="hu-HU" b="1" dirty="0" smtClean="0"/>
            </a:br>
            <a:r>
              <a:rPr lang="hu-HU" dirty="0" smtClean="0"/>
              <a:t>az ókor óta bővülő fogalom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47255" y="1988523"/>
            <a:ext cx="8946541" cy="4195481"/>
          </a:xfrm>
        </p:spPr>
        <p:txBody>
          <a:bodyPr>
            <a:normAutofit/>
          </a:bodyPr>
          <a:lstStyle/>
          <a:p>
            <a:r>
              <a:rPr lang="hu-HU" dirty="0" smtClean="0"/>
              <a:t>Hogyan kell verset írni (technikai tanácsok): (költészettan)</a:t>
            </a:r>
          </a:p>
          <a:p>
            <a:r>
              <a:rPr lang="hu-HU" dirty="0"/>
              <a:t>Egy adott korszak (pl. romantika, szimbolizmus) költői programjának leírása</a:t>
            </a:r>
          </a:p>
          <a:p>
            <a:r>
              <a:rPr lang="hu-HU" i="1" dirty="0" smtClean="0"/>
              <a:t>Költői sors, pályafutás értelmezése</a:t>
            </a:r>
            <a:r>
              <a:rPr lang="hu-HU" dirty="0" smtClean="0"/>
              <a:t>, utókor megítélése</a:t>
            </a:r>
          </a:p>
          <a:p>
            <a:r>
              <a:rPr lang="hu-HU" dirty="0" smtClean="0"/>
              <a:t>Saját esztétika kialakítása (egyéni látásmód, írásmód, cél): </a:t>
            </a:r>
            <a:r>
              <a:rPr lang="hu-HU" i="1" dirty="0" smtClean="0"/>
              <a:t>mi a dolgom a világon, mint költőnek? (költői hitvallás)</a:t>
            </a:r>
          </a:p>
          <a:p>
            <a:r>
              <a:rPr lang="hu-HU" dirty="0" smtClean="0"/>
              <a:t>Saját jelentőségének definiálása </a:t>
            </a:r>
          </a:p>
          <a:p>
            <a:endParaRPr lang="hu-HU" dirty="0"/>
          </a:p>
          <a:p>
            <a:r>
              <a:rPr lang="hu-HU" dirty="0" smtClean="0"/>
              <a:t>Nem irodalmi jelentése is van: ars poétikám: hitvallásom a munkámmal kapcsolatban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343458" y="1988523"/>
            <a:ext cx="1403797" cy="8628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Normatív ars poeticák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343457" y="3219718"/>
            <a:ext cx="1403797" cy="1445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Egyedi ars poeticák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6506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Kemény István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738" y="1641369"/>
            <a:ext cx="6777373" cy="407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73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60927"/>
          </a:xfrm>
        </p:spPr>
        <p:txBody>
          <a:bodyPr/>
          <a:lstStyle/>
          <a:p>
            <a:r>
              <a:rPr lang="hu-HU" dirty="0" smtClean="0"/>
              <a:t>Horatius: Ars poetica 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7550" y="0"/>
            <a:ext cx="2867025" cy="5715000"/>
          </a:xfrm>
          <a:prstGeom prst="rect">
            <a:avLst/>
          </a:prstGeom>
        </p:spPr>
      </p:pic>
      <p:sp>
        <p:nvSpPr>
          <p:cNvPr id="7" name="Téglalap 6"/>
          <p:cNvSpPr/>
          <p:nvPr/>
        </p:nvSpPr>
        <p:spPr>
          <a:xfrm>
            <a:off x="5631450" y="4943093"/>
            <a:ext cx="3455434" cy="156966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hu-HU" sz="2400" b="1" i="0" dirty="0" smtClean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Normatív, mindenkire vonatkozó: iránymutatást ad, hogy kell írni</a:t>
            </a:r>
            <a:endParaRPr lang="hu-HU" sz="2400" b="1" dirty="0"/>
          </a:p>
        </p:txBody>
      </p:sp>
      <p:sp>
        <p:nvSpPr>
          <p:cNvPr id="8" name="Tartalom helye 7"/>
          <p:cNvSpPr>
            <a:spLocks noGrp="1"/>
          </p:cNvSpPr>
          <p:nvPr>
            <p:ph idx="1"/>
          </p:nvPr>
        </p:nvSpPr>
        <p:spPr>
          <a:xfrm>
            <a:off x="528034" y="1429555"/>
            <a:ext cx="7650051" cy="3322749"/>
          </a:xfrm>
          <a:solidFill>
            <a:schemeClr val="tx1"/>
          </a:solidFill>
        </p:spPr>
        <p:txBody>
          <a:bodyPr/>
          <a:lstStyle/>
          <a:p>
            <a:r>
              <a:rPr lang="hu-HU" dirty="0">
                <a:solidFill>
                  <a:schemeClr val="bg1"/>
                </a:solidFill>
              </a:rPr>
              <a:t>Tarts mértéket! Baj, ha </a:t>
            </a:r>
            <a:r>
              <a:rPr lang="hu-HU" dirty="0" err="1">
                <a:solidFill>
                  <a:schemeClr val="bg1"/>
                </a:solidFill>
              </a:rPr>
              <a:t>tulontúl</a:t>
            </a:r>
            <a:r>
              <a:rPr lang="hu-HU" dirty="0">
                <a:solidFill>
                  <a:schemeClr val="bg1"/>
                </a:solidFill>
              </a:rPr>
              <a:t> félsz a hibától</a:t>
            </a:r>
            <a:r>
              <a:rPr lang="hu-HU" dirty="0" smtClean="0">
                <a:solidFill>
                  <a:schemeClr val="bg1"/>
                </a:solidFill>
              </a:rPr>
              <a:t>.</a:t>
            </a:r>
            <a:endParaRPr lang="hu-HU" dirty="0">
              <a:solidFill>
                <a:schemeClr val="bg1"/>
              </a:solidFill>
            </a:endParaRPr>
          </a:p>
          <a:p>
            <a:r>
              <a:rPr lang="hu-HU" dirty="0">
                <a:solidFill>
                  <a:schemeClr val="bg1"/>
                </a:solidFill>
              </a:rPr>
              <a:t>Oly tárgyat válassz, költő, mire futja erődből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és fontold meg jól, mit bír el s mit nem a vállad.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 err="1" smtClean="0">
                <a:solidFill>
                  <a:schemeClr val="bg1"/>
                </a:solidFill>
              </a:rPr>
              <a:t>Nagyszerü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  <a:r>
              <a:rPr lang="hu-HU" dirty="0">
                <a:solidFill>
                  <a:schemeClr val="bg1"/>
                </a:solidFill>
              </a:rPr>
              <a:t>lesz a dalod, ha letűnt szavakat felidézel,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 err="1">
                <a:solidFill>
                  <a:schemeClr val="bg1"/>
                </a:solidFill>
              </a:rPr>
              <a:t>újszerü</a:t>
            </a:r>
            <a:r>
              <a:rPr lang="hu-HU" dirty="0">
                <a:solidFill>
                  <a:schemeClr val="bg1"/>
                </a:solidFill>
              </a:rPr>
              <a:t> lesz a kopott szó, elmés kapcsolatokban</a:t>
            </a:r>
            <a:r>
              <a:rPr lang="hu-HU" dirty="0" smtClean="0">
                <a:solidFill>
                  <a:schemeClr val="bg1"/>
                </a:solidFill>
              </a:rPr>
              <a:t>.</a:t>
            </a:r>
          </a:p>
          <a:p>
            <a:r>
              <a:rPr lang="hu-HU" dirty="0">
                <a:solidFill>
                  <a:schemeClr val="bg1"/>
                </a:solidFill>
              </a:rPr>
              <a:t>Jó, ha görög forrásra hajolsz s lelsz ott maradandót</a:t>
            </a:r>
            <a:r>
              <a:rPr lang="hu-HU" dirty="0" smtClean="0">
                <a:solidFill>
                  <a:schemeClr val="bg1"/>
                </a:solidFill>
              </a:rPr>
              <a:t>.</a:t>
            </a:r>
            <a:endParaRPr lang="hu-HU" dirty="0">
              <a:solidFill>
                <a:schemeClr val="bg1"/>
              </a:solidFill>
            </a:endParaRPr>
          </a:p>
          <a:p>
            <a:r>
              <a:rPr lang="hu-HU" dirty="0">
                <a:solidFill>
                  <a:schemeClr val="bg1"/>
                </a:solidFill>
              </a:rPr>
              <a:t>Az sem elég, ha a vers csak szép, legyen édes is egyben,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s égre ha száll, a közönséget ne felejtse a földön.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Mert e tömeg, ha nevetsz, véled nevet. És ha te sírsz, sír.</a:t>
            </a:r>
          </a:p>
        </p:txBody>
      </p:sp>
      <p:sp>
        <p:nvSpPr>
          <p:cNvPr id="3" name="Téglalap 2"/>
          <p:cNvSpPr/>
          <p:nvPr/>
        </p:nvSpPr>
        <p:spPr>
          <a:xfrm>
            <a:off x="319908" y="4940396"/>
            <a:ext cx="5084988" cy="15274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 smtClean="0"/>
              <a:t>A versírás MESTERSÉG.</a:t>
            </a:r>
          </a:p>
          <a:p>
            <a:pPr algn="ctr"/>
            <a:r>
              <a:rPr lang="hu-HU" b="1" dirty="0"/>
              <a:t>T</a:t>
            </a:r>
            <a:r>
              <a:rPr lang="hu-HU" b="1" dirty="0" smtClean="0"/>
              <a:t>echnikai előírásokkal, mint bármilyen szakma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1909995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build="p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7157" y="779496"/>
            <a:ext cx="5225271" cy="3148561"/>
          </a:xfrm>
          <a:prstGeom prst="rect">
            <a:avLst/>
          </a:prstGeom>
        </p:spPr>
      </p:pic>
      <p:sp>
        <p:nvSpPr>
          <p:cNvPr id="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62775" y="2947913"/>
            <a:ext cx="5323845" cy="147732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 hogy ne boruljon mély feledés rám néma </a:t>
            </a:r>
            <a:r>
              <a:rPr kumimoji="0" lang="hu-HU" altLang="hu-HU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siromban</a:t>
            </a:r>
            <a:r>
              <a:rPr kumimoji="0" lang="hu-HU" altLang="hu-H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Azt akarom, hogy e vers álljon a sírkövemen:</a:t>
            </a:r>
            <a:br>
              <a:rPr kumimoji="0" lang="hu-HU" altLang="hu-H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hu-HU" altLang="hu-H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Itt nyugszik Janus, kivel ősi Dunánkhoz először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Jöttek a szent Helikon zöldkoszorús szüzei.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6707829" y="4425241"/>
            <a:ext cx="5084988" cy="15274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 smtClean="0"/>
              <a:t>Egyedi ars poetica: saját költői sorsáról ír, saját jelentőségét definiálja.</a:t>
            </a:r>
            <a:endParaRPr lang="hu-HU" sz="2400" b="1" dirty="0"/>
          </a:p>
        </p:txBody>
      </p:sp>
      <p:sp>
        <p:nvSpPr>
          <p:cNvPr id="7" name="Rectangle 1"/>
          <p:cNvSpPr txBox="1">
            <a:spLocks noChangeArrowheads="1"/>
          </p:cNvSpPr>
          <p:nvPr/>
        </p:nvSpPr>
        <p:spPr bwMode="auto">
          <a:xfrm>
            <a:off x="362775" y="2030610"/>
            <a:ext cx="5974229" cy="64633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hu-HU" sz="1800" dirty="0">
                <a:solidFill>
                  <a:schemeClr val="bg1"/>
                </a:solidFill>
              </a:rPr>
              <a:t>S íme virágzik a mandulafácska merészen a télben,</a:t>
            </a:r>
            <a:r>
              <a:rPr lang="hu-HU" sz="1800" dirty="0">
                <a:solidFill>
                  <a:schemeClr val="bg1"/>
                </a:solidFill>
              </a:rPr>
              <a:t/>
            </a:r>
            <a:br>
              <a:rPr lang="hu-HU" sz="1800" dirty="0">
                <a:solidFill>
                  <a:schemeClr val="bg1"/>
                </a:solidFill>
              </a:rPr>
            </a:br>
            <a:r>
              <a:rPr lang="hu-HU" sz="1800" dirty="0">
                <a:solidFill>
                  <a:schemeClr val="bg1"/>
                </a:solidFill>
              </a:rPr>
              <a:t>   Ám csodaszép rügyeit </a:t>
            </a:r>
            <a:r>
              <a:rPr lang="hu-HU" sz="1800" dirty="0" err="1">
                <a:solidFill>
                  <a:schemeClr val="bg1"/>
                </a:solidFill>
              </a:rPr>
              <a:t>zuzmara</a:t>
            </a:r>
            <a:r>
              <a:rPr lang="hu-HU" sz="1800" dirty="0">
                <a:solidFill>
                  <a:schemeClr val="bg1"/>
                </a:solidFill>
              </a:rPr>
              <a:t> fogja be majd!</a:t>
            </a:r>
            <a:endParaRPr lang="hu-HU" altLang="hu-HU" sz="1800" dirty="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1"/>
          <p:cNvSpPr txBox="1">
            <a:spLocks noChangeArrowheads="1"/>
          </p:cNvSpPr>
          <p:nvPr/>
        </p:nvSpPr>
        <p:spPr bwMode="auto">
          <a:xfrm>
            <a:off x="430909" y="4696213"/>
            <a:ext cx="5974229" cy="36933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hu-HU" sz="1800" dirty="0" smtClean="0">
                <a:solidFill>
                  <a:schemeClr val="bg1"/>
                </a:solidFill>
              </a:rPr>
              <a:t>Szellemem egyre </a:t>
            </a:r>
            <a:r>
              <a:rPr lang="hu-HU" sz="1800" dirty="0" err="1" smtClean="0">
                <a:solidFill>
                  <a:schemeClr val="bg1"/>
                </a:solidFill>
              </a:rPr>
              <a:t>dicsőbb</a:t>
            </a:r>
            <a:r>
              <a:rPr lang="hu-HU" sz="1800" dirty="0" smtClean="0">
                <a:solidFill>
                  <a:schemeClr val="bg1"/>
                </a:solidFill>
              </a:rPr>
              <a:t>, általa híres e föld.</a:t>
            </a:r>
            <a:endParaRPr lang="hu-HU" altLang="hu-HU" sz="1800" dirty="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4562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151" y="145774"/>
            <a:ext cx="9200559" cy="658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45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Boileau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7484" y="8315"/>
            <a:ext cx="3232597" cy="4306108"/>
          </a:xfrm>
          <a:prstGeom prst="rect">
            <a:avLst/>
          </a:prstGeom>
        </p:spPr>
      </p:pic>
      <p:sp>
        <p:nvSpPr>
          <p:cNvPr id="5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99246" y="1421081"/>
            <a:ext cx="6290204" cy="486350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3920" tIns="45720" rIns="0" bIns="1587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4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Ezért szeressük a józan észt. Érdemet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4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s fényt írásműveink csak tőle nyerjenek.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4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Annak gondolata, kit őrült hév tüzel föl,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4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messze rugaszkodik a józan értelemtől;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24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 Narrow" panose="020B0606020202030204" pitchFamily="34" charset="0"/>
                <a:cs typeface="Arial" panose="020B0604020202020204" pitchFamily="34" charset="0"/>
              </a:rPr>
              <a:t>Gyalázat.(…)</a:t>
            </a:r>
          </a:p>
          <a:p>
            <a:pPr marL="457200" lvl="1" indent="-45720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hu-H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Bármit írsz, durvaság abban soha ne essék:</a:t>
            </a:r>
            <a:br>
              <a:rPr lang="hu-HU" sz="2400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hu-H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van a legköznapibb stílusban is </a:t>
            </a:r>
            <a:r>
              <a:rPr lang="hu-H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nemesség</a:t>
            </a:r>
            <a:r>
              <a:rPr lang="hu-H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hu-H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(…) </a:t>
            </a:r>
          </a:p>
          <a:p>
            <a:pPr marL="457200" lvl="1" indent="-45720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hu-H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Művedet </a:t>
            </a:r>
            <a:r>
              <a:rPr lang="hu-H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soha ne mocskolja ez a vétség.</a:t>
            </a:r>
            <a:br>
              <a:rPr lang="hu-HU" sz="2400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hu-H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Utánozzuk </a:t>
            </a:r>
            <a:r>
              <a:rPr lang="hu-HU" sz="2400" dirty="0" err="1">
                <a:solidFill>
                  <a:schemeClr val="bg1"/>
                </a:solidFill>
                <a:latin typeface="Arial Narrow" panose="020B0606020202030204" pitchFamily="34" charset="0"/>
              </a:rPr>
              <a:t>Marot</a:t>
            </a:r>
            <a:r>
              <a:rPr lang="hu-H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 elegáns </a:t>
            </a:r>
            <a:r>
              <a:rPr lang="hu-HU" sz="24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csevegését (…)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457200" lvl="1" indent="-45720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hu-H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úgy kívánjuk, legyen jól formált a cselekmény,</a:t>
            </a:r>
            <a:br>
              <a:rPr lang="hu-HU" sz="2400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hu-H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történjék egy eset, egy helyen, egy napon;</a:t>
            </a:r>
            <a:br>
              <a:rPr lang="hu-HU" sz="2400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hu-H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kezdettől végig azt lássuk a színpadon.</a:t>
            </a:r>
            <a:br>
              <a:rPr lang="hu-HU" sz="2400" dirty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hu-HU" sz="2400" dirty="0">
                <a:solidFill>
                  <a:schemeClr val="bg1"/>
                </a:solidFill>
                <a:latin typeface="Arial Narrow" panose="020B0606020202030204" pitchFamily="34" charset="0"/>
              </a:rPr>
              <a:t>Ne tárj néződ elé olyat, mi hihetetlen</a:t>
            </a:r>
            <a:r>
              <a:rPr lang="hu-HU" sz="2400" dirty="0">
                <a:latin typeface="Arial Narrow" panose="020B0606020202030204" pitchFamily="34" charset="0"/>
              </a:rPr>
              <a:t>.</a:t>
            </a:r>
            <a:endParaRPr kumimoji="0" lang="hu-HU" altLang="hu-H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6753843" y="4314423"/>
            <a:ext cx="5275025" cy="1970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Felvilágosodás: </a:t>
            </a:r>
            <a:r>
              <a:rPr lang="hu-HU" sz="4000" b="1" dirty="0" smtClean="0">
                <a:solidFill>
                  <a:schemeClr val="tx1"/>
                </a:solidFill>
              </a:rPr>
              <a:t>receptesztétika </a:t>
            </a:r>
            <a:r>
              <a:rPr lang="hu-HU" sz="2000" b="1" dirty="0" smtClean="0">
                <a:solidFill>
                  <a:schemeClr val="tx1"/>
                </a:solidFill>
              </a:rPr>
              <a:t>(normatív, Horatius mintájára)</a:t>
            </a:r>
            <a:endParaRPr lang="hu-H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88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10130" y="1370337"/>
            <a:ext cx="4267178" cy="2003927"/>
          </a:xfrm>
          <a:solidFill>
            <a:schemeClr val="tx1"/>
          </a:solidFill>
        </p:spPr>
        <p:txBody>
          <a:bodyPr/>
          <a:lstStyle/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Mások siralmas énekekkel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</a:t>
            </a:r>
            <a:r>
              <a:rPr lang="hu-HU" dirty="0" err="1">
                <a:solidFill>
                  <a:schemeClr val="bg1"/>
                </a:solidFill>
              </a:rPr>
              <a:t>Bőgettessék</a:t>
            </a:r>
            <a:r>
              <a:rPr lang="hu-HU" dirty="0">
                <a:solidFill>
                  <a:schemeClr val="bg1"/>
                </a:solidFill>
              </a:rPr>
              <a:t> az </a:t>
            </a:r>
            <a:r>
              <a:rPr lang="hu-HU" dirty="0" err="1">
                <a:solidFill>
                  <a:schemeClr val="bg1"/>
                </a:solidFill>
              </a:rPr>
              <a:t>óboát</a:t>
            </a:r>
            <a:r>
              <a:rPr lang="hu-HU" dirty="0">
                <a:solidFill>
                  <a:schemeClr val="bg1"/>
                </a:solidFill>
              </a:rPr>
              <a:t>,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És holmi </a:t>
            </a:r>
            <a:r>
              <a:rPr lang="hu-HU" dirty="0" err="1">
                <a:solidFill>
                  <a:schemeClr val="bg1"/>
                </a:solidFill>
              </a:rPr>
              <a:t>gyász-trenódiát</a:t>
            </a:r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Ríkassanak jajos versekkel.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Én </a:t>
            </a:r>
            <a:r>
              <a:rPr lang="hu-HU" dirty="0" err="1">
                <a:solidFill>
                  <a:schemeClr val="bg1"/>
                </a:solidFill>
              </a:rPr>
              <a:t>illy</a:t>
            </a:r>
            <a:r>
              <a:rPr lang="hu-HU" dirty="0">
                <a:solidFill>
                  <a:schemeClr val="bg1"/>
                </a:solidFill>
              </a:rPr>
              <a:t> kedvetlen embereknek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    Nem </a:t>
            </a:r>
            <a:r>
              <a:rPr lang="hu-HU" dirty="0" err="1">
                <a:solidFill>
                  <a:schemeClr val="bg1"/>
                </a:solidFill>
              </a:rPr>
              <a:t>lészek</a:t>
            </a:r>
            <a:r>
              <a:rPr lang="hu-HU" dirty="0">
                <a:solidFill>
                  <a:schemeClr val="bg1"/>
                </a:solidFill>
              </a:rPr>
              <a:t> </a:t>
            </a:r>
            <a:r>
              <a:rPr lang="hu-HU" dirty="0" smtClean="0">
                <a:solidFill>
                  <a:schemeClr val="bg1"/>
                </a:solidFill>
              </a:rPr>
              <a:t>egyike.</a:t>
            </a:r>
            <a:endParaRPr lang="hu-HU" dirty="0">
              <a:solidFill>
                <a:schemeClr val="bg1"/>
              </a:solidFill>
            </a:endParaRPr>
          </a:p>
          <a:p>
            <a:endParaRPr lang="hu-HU" dirty="0" smtClean="0">
              <a:solidFill>
                <a:schemeClr val="bg1"/>
              </a:solidFill>
            </a:endParaRPr>
          </a:p>
          <a:p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130" y="3548177"/>
            <a:ext cx="4703606" cy="3015502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/>
          <a:srcRect l="22029" r="20238"/>
          <a:stretch/>
        </p:blipFill>
        <p:spPr>
          <a:xfrm>
            <a:off x="7779595" y="2892052"/>
            <a:ext cx="3464418" cy="3190875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>
          <a:xfrm>
            <a:off x="4763730" y="1695617"/>
            <a:ext cx="5598079" cy="1177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 smtClean="0"/>
              <a:t>Egyedi ars poetica: másokhoz viszonyítva határozza meg magát.</a:t>
            </a:r>
            <a:endParaRPr lang="hu-HU" sz="2400" b="1" dirty="0"/>
          </a:p>
        </p:txBody>
      </p:sp>
      <p:sp>
        <p:nvSpPr>
          <p:cNvPr id="9" name="Téglalap 8"/>
          <p:cNvSpPr/>
          <p:nvPr/>
        </p:nvSpPr>
        <p:spPr>
          <a:xfrm>
            <a:off x="5613736" y="5839141"/>
            <a:ext cx="3898068" cy="626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 smtClean="0"/>
              <a:t>Az utókor ítélete</a:t>
            </a:r>
            <a:endParaRPr lang="hu-HU" sz="2400" b="1" dirty="0"/>
          </a:p>
        </p:txBody>
      </p:sp>
      <p:sp>
        <p:nvSpPr>
          <p:cNvPr id="6" name="Cím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4078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082" y="529417"/>
            <a:ext cx="11072201" cy="5320807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2317890" y="5045342"/>
            <a:ext cx="5280338" cy="1004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err="1" smtClean="0"/>
              <a:t>poeta</a:t>
            </a:r>
            <a:r>
              <a:rPr lang="hu-HU" sz="2800" b="1" dirty="0" smtClean="0"/>
              <a:t> </a:t>
            </a:r>
            <a:r>
              <a:rPr lang="hu-HU" sz="2800" b="1" dirty="0" err="1" smtClean="0"/>
              <a:t>natus</a:t>
            </a:r>
            <a:endParaRPr lang="hu-HU" sz="2800" b="1" dirty="0" smtClean="0"/>
          </a:p>
          <a:p>
            <a:pPr algn="ctr"/>
            <a:r>
              <a:rPr lang="hu-HU" sz="2800" b="1" dirty="0"/>
              <a:t>a</a:t>
            </a:r>
            <a:r>
              <a:rPr lang="hu-HU" sz="2800" b="1" dirty="0" smtClean="0"/>
              <a:t> romantikus esztétika elve</a:t>
            </a:r>
            <a:endParaRPr lang="hu-HU" sz="2800" b="1" dirty="0"/>
          </a:p>
        </p:txBody>
      </p:sp>
    </p:spTree>
    <p:extLst>
      <p:ext uri="{BB962C8B-B14F-4D97-AF65-F5344CB8AC3E}">
        <p14:creationId xmlns:p14="http://schemas.microsoft.com/office/powerpoint/2010/main" val="357083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586" y="1058091"/>
            <a:ext cx="11314758" cy="4689566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2412771" y="4711997"/>
            <a:ext cx="5280338" cy="1004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 smtClean="0"/>
              <a:t>Ars poetica mint költői program</a:t>
            </a:r>
          </a:p>
        </p:txBody>
      </p:sp>
    </p:spTree>
    <p:extLst>
      <p:ext uri="{BB962C8B-B14F-4D97-AF65-F5344CB8AC3E}">
        <p14:creationId xmlns:p14="http://schemas.microsoft.com/office/powerpoint/2010/main" val="413191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337</TotalTime>
  <Words>425</Words>
  <Application>Microsoft Office PowerPoint</Application>
  <PresentationFormat>Szélesvásznú</PresentationFormat>
  <Paragraphs>76</Paragraphs>
  <Slides>20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7" baseType="lpstr">
      <vt:lpstr>Arial</vt:lpstr>
      <vt:lpstr>Arial Narrow</vt:lpstr>
      <vt:lpstr>Bauhaus 93</vt:lpstr>
      <vt:lpstr>Century Gothic</vt:lpstr>
      <vt:lpstr>Times New Roman</vt:lpstr>
      <vt:lpstr>Wingdings 3</vt:lpstr>
      <vt:lpstr>Ion</vt:lpstr>
      <vt:lpstr>Ars poeticák</vt:lpstr>
      <vt:lpstr>Ars poetica:  az ókor óta bővülő fogalom</vt:lpstr>
      <vt:lpstr>Horatius: Ars poetica </vt:lpstr>
      <vt:lpstr>PowerPoint bemutató</vt:lpstr>
      <vt:lpstr>PowerPoint bemutató</vt:lpstr>
      <vt:lpstr>Boileau</vt:lpstr>
      <vt:lpstr>PowerPoint bemutató</vt:lpstr>
      <vt:lpstr>PowerPoint bemutató</vt:lpstr>
      <vt:lpstr>PowerPoint bemutató</vt:lpstr>
      <vt:lpstr>Arany: Mindvégig</vt:lpstr>
      <vt:lpstr>Baudelaire</vt:lpstr>
      <vt:lpstr>Vajda János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Kemény István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Ars poeticák</dc:title>
  <dc:creator>Admin</dc:creator>
  <cp:lastModifiedBy>Admin</cp:lastModifiedBy>
  <cp:revision>36</cp:revision>
  <dcterms:created xsi:type="dcterms:W3CDTF">2020-10-14T20:00:09Z</dcterms:created>
  <dcterms:modified xsi:type="dcterms:W3CDTF">2020-10-20T20:25:09Z</dcterms:modified>
</cp:coreProperties>
</file>