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F9E4-3039-49F0-A706-B14172180EBD}" type="datetimeFigureOut">
              <a:rPr lang="hu-HU" smtClean="0"/>
              <a:t>2020. 10. 16.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B2C10-6B1A-401E-8735-A09C4E39B15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47116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F9E4-3039-49F0-A706-B14172180EBD}" type="datetimeFigureOut">
              <a:rPr lang="hu-HU" smtClean="0"/>
              <a:t>2020. 10. 16.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B2C10-6B1A-401E-8735-A09C4E39B15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48942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F9E4-3039-49F0-A706-B14172180EBD}" type="datetimeFigureOut">
              <a:rPr lang="hu-HU" smtClean="0"/>
              <a:t>2020. 10. 16.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B2C10-6B1A-401E-8735-A09C4E39B15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07379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F9E4-3039-49F0-A706-B14172180EBD}" type="datetimeFigureOut">
              <a:rPr lang="hu-HU" smtClean="0"/>
              <a:t>2020. 10. 16.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B2C10-6B1A-401E-8735-A09C4E39B15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9185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F9E4-3039-49F0-A706-B14172180EBD}" type="datetimeFigureOut">
              <a:rPr lang="hu-HU" smtClean="0"/>
              <a:t>2020. 10. 16.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B2C10-6B1A-401E-8735-A09C4E39B15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59209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F9E4-3039-49F0-A706-B14172180EBD}" type="datetimeFigureOut">
              <a:rPr lang="hu-HU" smtClean="0"/>
              <a:t>2020. 10. 16.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B2C10-6B1A-401E-8735-A09C4E39B15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78496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F9E4-3039-49F0-A706-B14172180EBD}" type="datetimeFigureOut">
              <a:rPr lang="hu-HU" smtClean="0"/>
              <a:t>2020. 10. 16.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B2C10-6B1A-401E-8735-A09C4E39B15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23604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F9E4-3039-49F0-A706-B14172180EBD}" type="datetimeFigureOut">
              <a:rPr lang="hu-HU" smtClean="0"/>
              <a:t>2020. 10. 16.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B2C10-6B1A-401E-8735-A09C4E39B15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05916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F9E4-3039-49F0-A706-B14172180EBD}" type="datetimeFigureOut">
              <a:rPr lang="hu-HU" smtClean="0"/>
              <a:t>2020. 10. 16.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B2C10-6B1A-401E-8735-A09C4E39B15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71756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F9E4-3039-49F0-A706-B14172180EBD}" type="datetimeFigureOut">
              <a:rPr lang="hu-HU" smtClean="0"/>
              <a:t>2020. 10. 16.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B2C10-6B1A-401E-8735-A09C4E39B15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47540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1F9E4-3039-49F0-A706-B14172180EBD}" type="datetimeFigureOut">
              <a:rPr lang="hu-HU" smtClean="0"/>
              <a:t>2020. 10. 16.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B2C10-6B1A-401E-8735-A09C4E39B15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09360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1F9E4-3039-49F0-A706-B14172180EBD}" type="datetimeFigureOut">
              <a:rPr lang="hu-HU" smtClean="0"/>
              <a:t>2020. 10. 16.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0B2C10-6B1A-401E-8735-A09C4E39B15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317909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4816698" y="1122363"/>
            <a:ext cx="5851301" cy="2387600"/>
          </a:xfrm>
        </p:spPr>
        <p:txBody>
          <a:bodyPr/>
          <a:lstStyle/>
          <a:p>
            <a:r>
              <a:rPr lang="hu-HU" dirty="0" smtClean="0"/>
              <a:t>A BIBLIA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5898524" y="3602038"/>
            <a:ext cx="4769476" cy="1655762"/>
          </a:xfrm>
        </p:spPr>
        <p:txBody>
          <a:bodyPr/>
          <a:lstStyle/>
          <a:p>
            <a:r>
              <a:rPr lang="hu-HU" dirty="0" smtClean="0"/>
              <a:t>„Szentírás”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987" y="436613"/>
            <a:ext cx="3956497" cy="614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02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Miért tanuljuk a Bibliát?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4000" dirty="0" smtClean="0"/>
              <a:t>Szépirodalom</a:t>
            </a:r>
          </a:p>
          <a:p>
            <a:r>
              <a:rPr lang="hu-HU" sz="4000" dirty="0" smtClean="0"/>
              <a:t>Általános műveltség</a:t>
            </a:r>
          </a:p>
          <a:p>
            <a:r>
              <a:rPr lang="hu-HU" sz="4000" dirty="0" smtClean="0">
                <a:solidFill>
                  <a:srgbClr val="FFFF00"/>
                </a:solidFill>
              </a:rPr>
              <a:t>Meghatározza a mindennapi életünket (akkor is, ha nem vagyunk vallásosak)</a:t>
            </a:r>
            <a:endParaRPr lang="hu-HU" sz="4000" dirty="0">
              <a:solidFill>
                <a:srgbClr val="FFFF00"/>
              </a:solidFill>
            </a:endParaRPr>
          </a:p>
        </p:txBody>
      </p:sp>
      <p:sp>
        <p:nvSpPr>
          <p:cNvPr id="4" name="Lefelé nyílbuborék 3"/>
          <p:cNvSpPr/>
          <p:nvPr/>
        </p:nvSpPr>
        <p:spPr>
          <a:xfrm>
            <a:off x="3271234" y="4700789"/>
            <a:ext cx="5267459" cy="2157211"/>
          </a:xfrm>
          <a:prstGeom prst="downArrow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400" b="1" dirty="0" smtClean="0">
                <a:solidFill>
                  <a:schemeClr val="bg1"/>
                </a:solidFill>
              </a:rPr>
              <a:t>Hogyan?</a:t>
            </a:r>
            <a:endParaRPr lang="hu-HU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849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Az időt hét napos ciklusokra osztjuk (1 hét)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750982" y="2833313"/>
            <a:ext cx="4043966" cy="15325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 smtClean="0">
                <a:solidFill>
                  <a:schemeClr val="bg1"/>
                </a:solidFill>
              </a:rPr>
              <a:t>Isten 6 nap alatt teremtette a világot</a:t>
            </a:r>
            <a:endParaRPr lang="hu-HU" sz="2800" dirty="0">
              <a:solidFill>
                <a:schemeClr val="bg1"/>
              </a:solidFill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772965" y="4485960"/>
            <a:ext cx="4043966" cy="15325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 smtClean="0">
                <a:solidFill>
                  <a:schemeClr val="bg1"/>
                </a:solidFill>
              </a:rPr>
              <a:t>A 7. napon megpihent</a:t>
            </a:r>
            <a:endParaRPr lang="hu-HU" sz="3200" dirty="0">
              <a:solidFill>
                <a:schemeClr val="bg1"/>
              </a:solidFill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4179" y="1564975"/>
            <a:ext cx="6200390" cy="1721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0689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>
                <a:solidFill>
                  <a:srgbClr val="FFFF00"/>
                </a:solidFill>
              </a:rPr>
              <a:t>A nemi szerepek évezredekig szabályozottak</a:t>
            </a:r>
            <a:endParaRPr lang="hu-HU" b="1" dirty="0">
              <a:solidFill>
                <a:srgbClr val="FFFF0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4000" dirty="0" smtClean="0"/>
              <a:t>1 férfi és 1 nő alkot egy párt </a:t>
            </a:r>
            <a:r>
              <a:rPr lang="hu-HU" sz="4000" dirty="0" smtClean="0">
                <a:solidFill>
                  <a:schemeClr val="accent2">
                    <a:lumMod val="75000"/>
                  </a:schemeClr>
                </a:solidFill>
              </a:rPr>
              <a:t>(európai család fogalma)</a:t>
            </a:r>
          </a:p>
          <a:p>
            <a:r>
              <a:rPr lang="hu-HU" sz="4000" dirty="0" smtClean="0"/>
              <a:t>A férfi az uralkodó a családban</a:t>
            </a:r>
            <a:endParaRPr lang="hu-HU" sz="40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6077" y="3878246"/>
            <a:ext cx="5795493" cy="2433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371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Mindannyian ünnepeljük a keresztény ünnepeket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2768957"/>
            <a:ext cx="9915659" cy="3408005"/>
          </a:xfrm>
        </p:spPr>
        <p:txBody>
          <a:bodyPr/>
          <a:lstStyle/>
          <a:p>
            <a:r>
              <a:rPr lang="hu-HU" sz="3600" dirty="0" smtClean="0">
                <a:solidFill>
                  <a:srgbClr val="FFFF00"/>
                </a:solidFill>
              </a:rPr>
              <a:t>Karácsonyt</a:t>
            </a:r>
          </a:p>
          <a:p>
            <a:r>
              <a:rPr lang="hu-HU" sz="3600" dirty="0" smtClean="0">
                <a:solidFill>
                  <a:srgbClr val="FFFF00"/>
                </a:solidFill>
              </a:rPr>
              <a:t>Húsvétot</a:t>
            </a:r>
          </a:p>
          <a:p>
            <a:endParaRPr lang="hu-HU" dirty="0" smtClean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8650" y="1701553"/>
            <a:ext cx="6391082" cy="4475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3988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90471" y="500062"/>
            <a:ext cx="10515600" cy="1325563"/>
          </a:xfrm>
        </p:spPr>
        <p:txBody>
          <a:bodyPr/>
          <a:lstStyle/>
          <a:p>
            <a:r>
              <a:rPr lang="hu-HU" dirty="0" smtClean="0"/>
              <a:t>Babonák kötődnek a Bibliához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4800" b="1" dirty="0" smtClean="0">
                <a:solidFill>
                  <a:srgbClr val="FFFF00"/>
                </a:solidFill>
              </a:rPr>
              <a:t>A péntek szerencsétlen nap              </a:t>
            </a:r>
            <a:r>
              <a:rPr lang="hu-HU" sz="4800" dirty="0" smtClean="0"/>
              <a:t>(Jézus halála)</a:t>
            </a:r>
          </a:p>
          <a:p>
            <a:r>
              <a:rPr lang="hu-HU" sz="4800" b="1" dirty="0" smtClean="0">
                <a:solidFill>
                  <a:srgbClr val="FFFF00"/>
                </a:solidFill>
              </a:rPr>
              <a:t>A 13 szerencsétlen szám </a:t>
            </a:r>
          </a:p>
          <a:p>
            <a:pPr marL="0" indent="0">
              <a:buNone/>
            </a:pPr>
            <a:r>
              <a:rPr lang="hu-HU" sz="4800" dirty="0"/>
              <a:t> </a:t>
            </a:r>
            <a:r>
              <a:rPr lang="hu-HU" sz="4800" dirty="0" smtClean="0"/>
              <a:t>  (a 13. apostol Júdás)</a:t>
            </a:r>
            <a:endParaRPr lang="hu-HU" sz="48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5707" y="953036"/>
            <a:ext cx="3449977" cy="492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5291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Keresztnevek jelentős része bibliai eredetű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9258837" cy="4351338"/>
          </a:xfrm>
        </p:spPr>
        <p:txBody>
          <a:bodyPr>
            <a:normAutofit/>
          </a:bodyPr>
          <a:lstStyle/>
          <a:p>
            <a:r>
              <a:rPr lang="hu-HU" sz="4000" dirty="0" smtClean="0">
                <a:solidFill>
                  <a:srgbClr val="FFFF00"/>
                </a:solidFill>
              </a:rPr>
              <a:t>Mária, Márta, Éva, Judit, Zsuzsanna, Anna stb.</a:t>
            </a:r>
          </a:p>
          <a:p>
            <a:r>
              <a:rPr lang="hu-HU" sz="4000" dirty="0" smtClean="0">
                <a:solidFill>
                  <a:srgbClr val="FFFF00"/>
                </a:solidFill>
              </a:rPr>
              <a:t>Máté, Márk, Lukács, János, József, Dávid, Pál stb.</a:t>
            </a:r>
            <a:endParaRPr lang="hu-HU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0702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Bibliai eredetű szólások, közmondások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Aki nem dolgozik, ne is egyék.</a:t>
            </a:r>
          </a:p>
          <a:p>
            <a:r>
              <a:rPr lang="hu-HU" dirty="0" smtClean="0"/>
              <a:t>Ki mint vet, úgy arat. </a:t>
            </a:r>
          </a:p>
          <a:p>
            <a:r>
              <a:rPr lang="hu-HU" dirty="0" smtClean="0"/>
              <a:t>Ki szelet vet, vihart arat.</a:t>
            </a:r>
          </a:p>
          <a:p>
            <a:r>
              <a:rPr lang="hu-HU" dirty="0" smtClean="0"/>
              <a:t>Más szemében meglátja a szálkát, a magáéban nem látja a gerendát.</a:t>
            </a:r>
          </a:p>
          <a:p>
            <a:r>
              <a:rPr lang="hu-HU" dirty="0" smtClean="0"/>
              <a:t>Mosom kezeimet.</a:t>
            </a:r>
          </a:p>
          <a:p>
            <a:r>
              <a:rPr lang="hu-HU" dirty="0" smtClean="0"/>
              <a:t>Belekerült, mint Pilátus a </a:t>
            </a:r>
            <a:r>
              <a:rPr lang="hu-HU" dirty="0" err="1" smtClean="0"/>
              <a:t>Crédóba</a:t>
            </a:r>
            <a:r>
              <a:rPr lang="hu-HU" dirty="0" smtClean="0"/>
              <a:t>.</a:t>
            </a:r>
          </a:p>
          <a:p>
            <a:r>
              <a:rPr lang="hu-HU" dirty="0" smtClean="0"/>
              <a:t>Nincs új a nap alatt.</a:t>
            </a:r>
          </a:p>
          <a:p>
            <a:r>
              <a:rPr lang="hu-HU" dirty="0" smtClean="0"/>
              <a:t>Szemet szemért, fogat fogért.</a:t>
            </a:r>
          </a:p>
          <a:p>
            <a:r>
              <a:rPr lang="hu-HU" dirty="0" smtClean="0"/>
              <a:t>A tiltott gyümölcs édesebb.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620367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155507"/>
            <a:ext cx="10842938" cy="1325563"/>
          </a:xfrm>
        </p:spPr>
        <p:txBody>
          <a:bodyPr/>
          <a:lstStyle/>
          <a:p>
            <a:r>
              <a:rPr lang="hu-HU" b="1" dirty="0" smtClean="0"/>
              <a:t>A tízparancsolatból ma is érvényes sok  minden: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481070"/>
            <a:ext cx="10515600" cy="4984124"/>
          </a:xfrm>
        </p:spPr>
        <p:txBody>
          <a:bodyPr>
            <a:normAutofit lnSpcReduction="10000"/>
          </a:bodyPr>
          <a:lstStyle/>
          <a:p>
            <a:r>
              <a:rPr lang="hu-HU" dirty="0" smtClean="0"/>
              <a:t>1. Uradat, Istenedet imádd, és csak neki szolgálj.</a:t>
            </a:r>
          </a:p>
          <a:p>
            <a:r>
              <a:rPr lang="hu-HU" dirty="0" smtClean="0"/>
              <a:t>2. </a:t>
            </a:r>
            <a:r>
              <a:rPr lang="hu-HU" dirty="0" smtClean="0">
                <a:solidFill>
                  <a:srgbClr val="FFFF00"/>
                </a:solidFill>
              </a:rPr>
              <a:t>Isten nevét hiába ne vedd.</a:t>
            </a:r>
          </a:p>
          <a:p>
            <a:r>
              <a:rPr lang="hu-HU" dirty="0" smtClean="0"/>
              <a:t>3. Az Úr napját szenteld meg.</a:t>
            </a:r>
          </a:p>
          <a:p>
            <a:r>
              <a:rPr lang="hu-HU" dirty="0" smtClean="0"/>
              <a:t>4. </a:t>
            </a:r>
            <a:r>
              <a:rPr lang="hu-HU" dirty="0" smtClean="0">
                <a:solidFill>
                  <a:srgbClr val="FFFF00"/>
                </a:solidFill>
              </a:rPr>
              <a:t>Atyádat és anyádat tiszteljed.</a:t>
            </a:r>
          </a:p>
          <a:p>
            <a:r>
              <a:rPr lang="hu-HU" dirty="0" smtClean="0">
                <a:solidFill>
                  <a:srgbClr val="FF0000"/>
                </a:solidFill>
              </a:rPr>
              <a:t>5. Ne ölj.</a:t>
            </a:r>
          </a:p>
          <a:p>
            <a:r>
              <a:rPr lang="hu-HU" dirty="0" smtClean="0"/>
              <a:t>6. </a:t>
            </a:r>
            <a:r>
              <a:rPr lang="hu-HU" dirty="0" smtClean="0">
                <a:solidFill>
                  <a:srgbClr val="FFFF00"/>
                </a:solidFill>
              </a:rPr>
              <a:t>Ne paráználkodj.</a:t>
            </a:r>
          </a:p>
          <a:p>
            <a:r>
              <a:rPr lang="hu-HU" dirty="0" smtClean="0"/>
              <a:t>7. </a:t>
            </a:r>
            <a:r>
              <a:rPr lang="hu-HU" dirty="0" smtClean="0">
                <a:solidFill>
                  <a:srgbClr val="FF0000"/>
                </a:solidFill>
              </a:rPr>
              <a:t>Ne lopj.</a:t>
            </a:r>
          </a:p>
          <a:p>
            <a:r>
              <a:rPr lang="hu-HU" dirty="0" smtClean="0"/>
              <a:t>8. </a:t>
            </a:r>
            <a:r>
              <a:rPr lang="hu-HU" dirty="0" smtClean="0">
                <a:solidFill>
                  <a:srgbClr val="FFFF00"/>
                </a:solidFill>
              </a:rPr>
              <a:t>Ne hazudj.</a:t>
            </a:r>
          </a:p>
          <a:p>
            <a:r>
              <a:rPr lang="hu-HU" dirty="0" smtClean="0"/>
              <a:t>9. </a:t>
            </a:r>
            <a:r>
              <a:rPr lang="hu-H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Felebarátod házastársát ne kívánd.</a:t>
            </a:r>
          </a:p>
          <a:p>
            <a:r>
              <a:rPr lang="hu-HU" dirty="0" smtClean="0"/>
              <a:t>10. </a:t>
            </a:r>
            <a:r>
              <a:rPr lang="hu-H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Felebarátod jószágát ne kívánd.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3389" y="2315782"/>
            <a:ext cx="3333750" cy="331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539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199" y="798490"/>
            <a:ext cx="10533845" cy="5378473"/>
          </a:xfrm>
        </p:spPr>
        <p:txBody>
          <a:bodyPr>
            <a:normAutofit/>
          </a:bodyPr>
          <a:lstStyle/>
          <a:p>
            <a:r>
              <a:rPr lang="hu-HU" sz="4400" b="1" dirty="0" smtClean="0"/>
              <a:t>A KERESZTÉNYSÉG SZENT KÖNYVE</a:t>
            </a:r>
          </a:p>
          <a:p>
            <a:endParaRPr lang="hu-HU" sz="4400" b="1" dirty="0"/>
          </a:p>
          <a:p>
            <a:r>
              <a:rPr lang="hu-HU" sz="4400" b="1" dirty="0" smtClean="0"/>
              <a:t>SZERZŐJE: sok volt, különböző korokban</a:t>
            </a:r>
          </a:p>
          <a:p>
            <a:r>
              <a:rPr lang="hu-HU" sz="4400" b="1" dirty="0" smtClean="0">
                <a:solidFill>
                  <a:srgbClr val="FFFF00"/>
                </a:solidFill>
              </a:rPr>
              <a:t>A világ legismertebb könyve</a:t>
            </a:r>
          </a:p>
          <a:p>
            <a:pPr marL="0" indent="0">
              <a:buNone/>
            </a:pPr>
            <a:endParaRPr lang="hu-HU" sz="4400" b="1" dirty="0"/>
          </a:p>
          <a:p>
            <a:pPr marL="0" indent="0">
              <a:buNone/>
            </a:pPr>
            <a:r>
              <a:rPr lang="hu-HU" sz="4400" b="1" dirty="0" smtClean="0"/>
              <a:t>Két nagy részre tagolódik:</a:t>
            </a:r>
            <a:endParaRPr lang="hu-HU" sz="4400" b="1" dirty="0"/>
          </a:p>
        </p:txBody>
      </p:sp>
    </p:spTree>
    <p:extLst>
      <p:ext uri="{BB962C8B-B14F-4D97-AF65-F5344CB8AC3E}">
        <p14:creationId xmlns:p14="http://schemas.microsoft.com/office/powerpoint/2010/main" val="332476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églalap 3"/>
          <p:cNvSpPr/>
          <p:nvPr/>
        </p:nvSpPr>
        <p:spPr>
          <a:xfrm>
            <a:off x="476518" y="1017431"/>
            <a:ext cx="4675031" cy="555079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 smtClean="0">
                <a:solidFill>
                  <a:schemeClr val="bg1"/>
                </a:solidFill>
              </a:rPr>
              <a:t>ÓSZÖVETSÉG</a:t>
            </a:r>
          </a:p>
          <a:p>
            <a:pPr algn="ctr"/>
            <a:endParaRPr lang="hu-HU" sz="3600" b="1" dirty="0">
              <a:solidFill>
                <a:schemeClr val="bg1"/>
              </a:solidFill>
            </a:endParaRPr>
          </a:p>
          <a:p>
            <a:pPr algn="ctr"/>
            <a:r>
              <a:rPr lang="hu-HU" sz="3600" b="1" dirty="0" smtClean="0">
                <a:solidFill>
                  <a:schemeClr val="bg1"/>
                </a:solidFill>
              </a:rPr>
              <a:t>A zsidók történetét és a zsidó vallás törvényeit tartalmazza</a:t>
            </a:r>
            <a:endParaRPr lang="hu-HU" sz="3600" b="1" dirty="0">
              <a:solidFill>
                <a:schemeClr val="bg1"/>
              </a:solidFill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6096000" y="964955"/>
            <a:ext cx="4675031" cy="555079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 smtClean="0">
                <a:solidFill>
                  <a:schemeClr val="bg1"/>
                </a:solidFill>
              </a:rPr>
              <a:t>ÚJSZÖVETSÉG</a:t>
            </a:r>
          </a:p>
          <a:p>
            <a:pPr algn="ctr"/>
            <a:endParaRPr lang="hu-HU" sz="3600" b="1" dirty="0">
              <a:solidFill>
                <a:schemeClr val="bg1"/>
              </a:solidFill>
            </a:endParaRPr>
          </a:p>
          <a:p>
            <a:pPr algn="ctr"/>
            <a:r>
              <a:rPr lang="hu-HU" sz="3600" b="1" dirty="0" smtClean="0">
                <a:solidFill>
                  <a:schemeClr val="bg1"/>
                </a:solidFill>
              </a:rPr>
              <a:t>Jézus történetét és a keresztény egyház keletkezésének történetét tartalmazza</a:t>
            </a:r>
            <a:endParaRPr lang="hu-HU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778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5303" y="252771"/>
            <a:ext cx="6096851" cy="3429479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5" name="Téglalapbuborék 4"/>
          <p:cNvSpPr/>
          <p:nvPr/>
        </p:nvSpPr>
        <p:spPr>
          <a:xfrm>
            <a:off x="605308" y="4700788"/>
            <a:ext cx="3103808" cy="1906074"/>
          </a:xfrm>
          <a:prstGeom prst="wedgeRectCallout">
            <a:avLst>
              <a:gd name="adj1" fmla="val 81278"/>
              <a:gd name="adj2" fmla="val -152342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 smtClean="0"/>
              <a:t>A zsidók csak az Ószövetséget fogadják el szent könyvüknek</a:t>
            </a:r>
            <a:endParaRPr lang="hu-HU" sz="3200" b="1" dirty="0"/>
          </a:p>
        </p:txBody>
      </p:sp>
      <p:sp>
        <p:nvSpPr>
          <p:cNvPr id="6" name="Téglalapbuborék 5"/>
          <p:cNvSpPr/>
          <p:nvPr/>
        </p:nvSpPr>
        <p:spPr>
          <a:xfrm>
            <a:off x="7261538" y="4700788"/>
            <a:ext cx="3103808" cy="1906074"/>
          </a:xfrm>
          <a:prstGeom prst="wedgeRectCallout">
            <a:avLst>
              <a:gd name="adj1" fmla="val -86357"/>
              <a:gd name="adj2" fmla="val -117207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 smtClean="0"/>
              <a:t>A keresztények mindkettőt</a:t>
            </a:r>
            <a:endParaRPr lang="hu-HU" sz="3200" b="1" dirty="0"/>
          </a:p>
        </p:txBody>
      </p:sp>
    </p:spTree>
    <p:extLst>
      <p:ext uri="{BB962C8B-B14F-4D97-AF65-F5344CB8AC3E}">
        <p14:creationId xmlns:p14="http://schemas.microsoft.com/office/powerpoint/2010/main" val="3648877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 smtClean="0"/>
              <a:t>Mi a különbség a zsidó és a keresztény vallás között?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579549" y="1690688"/>
            <a:ext cx="3966693" cy="1052512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 smtClean="0"/>
              <a:t>A zsidók fő törvénye:</a:t>
            </a:r>
            <a:endParaRPr lang="hu-HU" sz="3200" b="1" dirty="0"/>
          </a:p>
        </p:txBody>
      </p:sp>
      <p:sp>
        <p:nvSpPr>
          <p:cNvPr id="5" name="Téglalap 4"/>
          <p:cNvSpPr/>
          <p:nvPr/>
        </p:nvSpPr>
        <p:spPr>
          <a:xfrm>
            <a:off x="5640947" y="1690688"/>
            <a:ext cx="5110766" cy="1052512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 smtClean="0"/>
              <a:t>A keresztények fő törvénye:</a:t>
            </a:r>
            <a:endParaRPr lang="hu-HU" sz="3200" b="1" dirty="0"/>
          </a:p>
        </p:txBody>
      </p:sp>
      <p:sp>
        <p:nvSpPr>
          <p:cNvPr id="6" name="Téglalap 5"/>
          <p:cNvSpPr/>
          <p:nvPr/>
        </p:nvSpPr>
        <p:spPr>
          <a:xfrm>
            <a:off x="534472" y="2878137"/>
            <a:ext cx="4056845" cy="1642348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 smtClean="0"/>
              <a:t>„szemet szemért, fogat fogért”</a:t>
            </a:r>
            <a:endParaRPr lang="hu-HU" sz="3600" b="1" dirty="0"/>
          </a:p>
        </p:txBody>
      </p:sp>
      <p:sp>
        <p:nvSpPr>
          <p:cNvPr id="7" name="Téglalap 6"/>
          <p:cNvSpPr/>
          <p:nvPr/>
        </p:nvSpPr>
        <p:spPr>
          <a:xfrm>
            <a:off x="534472" y="4382818"/>
            <a:ext cx="4056845" cy="231419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 smtClean="0"/>
              <a:t>Megengedett a bosszúállás, az igazság parancsa a lényeg</a:t>
            </a:r>
            <a:endParaRPr lang="hu-HU" sz="3600" b="1" dirty="0"/>
          </a:p>
        </p:txBody>
      </p:sp>
      <p:sp>
        <p:nvSpPr>
          <p:cNvPr id="8" name="Téglalap 7"/>
          <p:cNvSpPr/>
          <p:nvPr/>
        </p:nvSpPr>
        <p:spPr>
          <a:xfrm>
            <a:off x="5640947" y="2878137"/>
            <a:ext cx="5110766" cy="1642348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 smtClean="0"/>
              <a:t>„ha megdobnak kővel, dobd vissza kenyérrel”</a:t>
            </a:r>
            <a:endParaRPr lang="hu-HU" sz="3600" b="1" dirty="0"/>
          </a:p>
        </p:txBody>
      </p:sp>
      <p:sp>
        <p:nvSpPr>
          <p:cNvPr id="9" name="Téglalap 8"/>
          <p:cNvSpPr/>
          <p:nvPr/>
        </p:nvSpPr>
        <p:spPr>
          <a:xfrm>
            <a:off x="5640947" y="4468522"/>
            <a:ext cx="5110766" cy="231419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 smtClean="0"/>
              <a:t>A szeretet parancsa a lényeg</a:t>
            </a:r>
            <a:endParaRPr lang="hu-HU" sz="3600" b="1" dirty="0"/>
          </a:p>
        </p:txBody>
      </p:sp>
    </p:spTree>
    <p:extLst>
      <p:ext uri="{BB962C8B-B14F-4D97-AF65-F5344CB8AC3E}">
        <p14:creationId xmlns:p14="http://schemas.microsoft.com/office/powerpoint/2010/main" val="901407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 smtClean="0"/>
              <a:t>Mi a különbség a zsidó és a keresztény vallás között?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579549" y="1690688"/>
            <a:ext cx="3966693" cy="1052512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 smtClean="0"/>
              <a:t>A zsidó vallás:</a:t>
            </a:r>
            <a:endParaRPr lang="hu-HU" sz="3200" b="1" dirty="0"/>
          </a:p>
        </p:txBody>
      </p:sp>
      <p:sp>
        <p:nvSpPr>
          <p:cNvPr id="5" name="Téglalap 4"/>
          <p:cNvSpPr/>
          <p:nvPr/>
        </p:nvSpPr>
        <p:spPr>
          <a:xfrm>
            <a:off x="5640947" y="1690688"/>
            <a:ext cx="5110766" cy="1052512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 smtClean="0"/>
              <a:t>A keresztény vallás:</a:t>
            </a:r>
            <a:endParaRPr lang="hu-HU" sz="3200" b="1" dirty="0"/>
          </a:p>
        </p:txBody>
      </p:sp>
      <p:sp>
        <p:nvSpPr>
          <p:cNvPr id="7" name="Téglalap 6"/>
          <p:cNvSpPr/>
          <p:nvPr/>
        </p:nvSpPr>
        <p:spPr>
          <a:xfrm>
            <a:off x="579549" y="3016251"/>
            <a:ext cx="4056845" cy="231419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 smtClean="0"/>
              <a:t>Az Istent </a:t>
            </a:r>
            <a:r>
              <a:rPr lang="hu-HU" sz="3600" b="1" dirty="0" err="1" smtClean="0"/>
              <a:t>ÚR-nak</a:t>
            </a:r>
            <a:r>
              <a:rPr lang="hu-HU" sz="3600" b="1" dirty="0" smtClean="0"/>
              <a:t> nevezik</a:t>
            </a:r>
            <a:endParaRPr lang="hu-HU" sz="3600" b="1" dirty="0"/>
          </a:p>
        </p:txBody>
      </p:sp>
      <p:sp>
        <p:nvSpPr>
          <p:cNvPr id="9" name="Téglalap 8"/>
          <p:cNvSpPr/>
          <p:nvPr/>
        </p:nvSpPr>
        <p:spPr>
          <a:xfrm>
            <a:off x="5640947" y="3016250"/>
            <a:ext cx="5110766" cy="231419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 smtClean="0"/>
              <a:t>Az Istent </a:t>
            </a:r>
            <a:r>
              <a:rPr lang="hu-HU" sz="3600" b="1" dirty="0" err="1" smtClean="0"/>
              <a:t>ATYÁ-nak</a:t>
            </a:r>
            <a:r>
              <a:rPr lang="hu-HU" sz="3600" b="1" dirty="0" smtClean="0"/>
              <a:t> nevezik</a:t>
            </a:r>
            <a:endParaRPr lang="hu-HU" sz="3600" b="1" dirty="0"/>
          </a:p>
        </p:txBody>
      </p:sp>
    </p:spTree>
    <p:extLst>
      <p:ext uri="{BB962C8B-B14F-4D97-AF65-F5344CB8AC3E}">
        <p14:creationId xmlns:p14="http://schemas.microsoft.com/office/powerpoint/2010/main" val="49441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 smtClean="0"/>
              <a:t>Mi a különbség a zsidó és a keresztény vallás között?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579549" y="1690688"/>
            <a:ext cx="3966693" cy="1052512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 smtClean="0"/>
              <a:t>A zsidó vallás:</a:t>
            </a:r>
            <a:endParaRPr lang="hu-HU" sz="3200" b="1" dirty="0"/>
          </a:p>
        </p:txBody>
      </p:sp>
      <p:sp>
        <p:nvSpPr>
          <p:cNvPr id="5" name="Téglalap 4"/>
          <p:cNvSpPr/>
          <p:nvPr/>
        </p:nvSpPr>
        <p:spPr>
          <a:xfrm>
            <a:off x="5640947" y="1690688"/>
            <a:ext cx="5110766" cy="1052512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 smtClean="0"/>
              <a:t>A keresztény vallás:</a:t>
            </a:r>
            <a:endParaRPr lang="hu-HU" sz="3200" b="1" dirty="0"/>
          </a:p>
        </p:txBody>
      </p:sp>
      <p:sp>
        <p:nvSpPr>
          <p:cNvPr id="6" name="Téglalap 5"/>
          <p:cNvSpPr/>
          <p:nvPr/>
        </p:nvSpPr>
        <p:spPr>
          <a:xfrm>
            <a:off x="534472" y="2878137"/>
            <a:ext cx="4056845" cy="1642348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 smtClean="0"/>
              <a:t>ZÁRT</a:t>
            </a:r>
            <a:endParaRPr lang="hu-HU" sz="3600" b="1" dirty="0"/>
          </a:p>
        </p:txBody>
      </p:sp>
      <p:sp>
        <p:nvSpPr>
          <p:cNvPr id="7" name="Téglalap 6"/>
          <p:cNvSpPr/>
          <p:nvPr/>
        </p:nvSpPr>
        <p:spPr>
          <a:xfrm>
            <a:off x="534472" y="4382818"/>
            <a:ext cx="4056845" cy="231419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 smtClean="0"/>
              <a:t>Választott népnek tartották magukat</a:t>
            </a:r>
            <a:endParaRPr lang="hu-HU" sz="3600" b="1" dirty="0"/>
          </a:p>
        </p:txBody>
      </p:sp>
      <p:sp>
        <p:nvSpPr>
          <p:cNvPr id="8" name="Téglalap 7"/>
          <p:cNvSpPr/>
          <p:nvPr/>
        </p:nvSpPr>
        <p:spPr>
          <a:xfrm>
            <a:off x="5640947" y="2878137"/>
            <a:ext cx="5110766" cy="1642348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 smtClean="0"/>
              <a:t>NYITOTT</a:t>
            </a:r>
            <a:endParaRPr lang="hu-HU" sz="3600" b="1" dirty="0"/>
          </a:p>
        </p:txBody>
      </p:sp>
      <p:sp>
        <p:nvSpPr>
          <p:cNvPr id="9" name="Téglalap 8"/>
          <p:cNvSpPr/>
          <p:nvPr/>
        </p:nvSpPr>
        <p:spPr>
          <a:xfrm>
            <a:off x="5640947" y="4468522"/>
            <a:ext cx="5110766" cy="231419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 smtClean="0"/>
              <a:t>Bárki felveheti a keresztény vallást</a:t>
            </a:r>
            <a:endParaRPr lang="hu-HU" sz="3600" b="1" dirty="0"/>
          </a:p>
        </p:txBody>
      </p:sp>
    </p:spTree>
    <p:extLst>
      <p:ext uri="{BB962C8B-B14F-4D97-AF65-F5344CB8AC3E}">
        <p14:creationId xmlns:p14="http://schemas.microsoft.com/office/powerpoint/2010/main" val="1193034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Zsidó vallási jelképek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612" y="1825625"/>
            <a:ext cx="2720125" cy="3141744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5862" y="1652443"/>
            <a:ext cx="5333101" cy="4524520"/>
          </a:xfrm>
          <a:prstGeom prst="rect">
            <a:avLst/>
          </a:prstGeom>
        </p:spPr>
      </p:pic>
      <p:sp>
        <p:nvSpPr>
          <p:cNvPr id="7" name="Téglalap 6"/>
          <p:cNvSpPr/>
          <p:nvPr/>
        </p:nvSpPr>
        <p:spPr>
          <a:xfrm>
            <a:off x="553791" y="5102306"/>
            <a:ext cx="4572000" cy="15045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 err="1"/>
              <a:t>d</a:t>
            </a:r>
            <a:r>
              <a:rPr lang="hu-HU" sz="3200" dirty="0" err="1" smtClean="0"/>
              <a:t>ávid-csillag</a:t>
            </a:r>
            <a:r>
              <a:rPr lang="hu-HU" sz="3200" dirty="0" smtClean="0"/>
              <a:t> és </a:t>
            </a:r>
            <a:r>
              <a:rPr lang="hu-HU" sz="3200" dirty="0" err="1" smtClean="0"/>
              <a:t>menóra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175637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Keresztény vallási jelképek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2050" name="Picture 2" descr="Kereszt | Keresztalakok | A kereszt mint jelkép | Szimbolizmus - A  keresztekről | Crucifi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5625"/>
            <a:ext cx="2905541" cy="3583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 hal szimbólum - Keresztény blo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462" y="2588655"/>
            <a:ext cx="4770907" cy="209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63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</TotalTime>
  <Words>451</Words>
  <Application>Microsoft Office PowerPoint</Application>
  <PresentationFormat>Szélesvásznú</PresentationFormat>
  <Paragraphs>80</Paragraphs>
  <Slides>17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A BIBLIA</vt:lpstr>
      <vt:lpstr>PowerPoint bemutató</vt:lpstr>
      <vt:lpstr>PowerPoint bemutató</vt:lpstr>
      <vt:lpstr>PowerPoint bemutató</vt:lpstr>
      <vt:lpstr>Mi a különbség a zsidó és a keresztény vallás között?</vt:lpstr>
      <vt:lpstr>Mi a különbség a zsidó és a keresztény vallás között?</vt:lpstr>
      <vt:lpstr>Mi a különbség a zsidó és a keresztény vallás között?</vt:lpstr>
      <vt:lpstr>Zsidó vallási jelképek</vt:lpstr>
      <vt:lpstr>Keresztény vallási jelképek</vt:lpstr>
      <vt:lpstr>Miért tanuljuk a Bibliát?</vt:lpstr>
      <vt:lpstr>Az időt hét napos ciklusokra osztjuk (1 hét)</vt:lpstr>
      <vt:lpstr>A nemi szerepek évezredekig szabályozottak</vt:lpstr>
      <vt:lpstr>Mindannyian ünnepeljük a keresztény ünnepeket</vt:lpstr>
      <vt:lpstr>Babonák kötődnek a Bibliához</vt:lpstr>
      <vt:lpstr>Keresztnevek jelentős része bibliai eredetű</vt:lpstr>
      <vt:lpstr>Bibliai eredetű szólások, közmondások</vt:lpstr>
      <vt:lpstr>A tízparancsolatból ma is érvényes sok  minden: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BIBLIA</dc:title>
  <dc:creator>Admin</dc:creator>
  <cp:lastModifiedBy>Admin</cp:lastModifiedBy>
  <cp:revision>11</cp:revision>
  <dcterms:created xsi:type="dcterms:W3CDTF">2020-10-11T13:31:13Z</dcterms:created>
  <dcterms:modified xsi:type="dcterms:W3CDTF">2020-10-16T08:14:56Z</dcterms:modified>
</cp:coreProperties>
</file>