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9" r:id="rId5"/>
    <p:sldId id="258" r:id="rId6"/>
    <p:sldId id="260" r:id="rId7"/>
    <p:sldId id="261" r:id="rId8"/>
    <p:sldId id="264" r:id="rId9"/>
    <p:sldId id="263" r:id="rId10"/>
    <p:sldId id="262" r:id="rId11"/>
    <p:sldId id="269" r:id="rId12"/>
    <p:sldId id="266" r:id="rId13"/>
    <p:sldId id="268" r:id="rId14"/>
    <p:sldId id="265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>
        <p:scale>
          <a:sx n="80" d="100"/>
          <a:sy n="80" d="100"/>
        </p:scale>
        <p:origin x="30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7876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833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628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637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4159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418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3917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7144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826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2976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294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10318-C7DC-499B-818D-7B09D6F089BA}" type="datetimeFigureOut">
              <a:rPr lang="hu-HU" smtClean="0"/>
              <a:t>2020. 09. 24.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38A6A-90FF-445D-9AD7-3B291E976C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4227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/>
              <a:t>Magyar nyelvemlékek</a:t>
            </a:r>
            <a:endParaRPr lang="hu-HU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1970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538" y="-93839"/>
            <a:ext cx="4826462" cy="6951839"/>
          </a:xfr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6527338" y="365125"/>
            <a:ext cx="5393729" cy="2324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Károly biblia</a:t>
            </a:r>
          </a:p>
          <a:p>
            <a: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(vizsolyi biblia)</a:t>
            </a:r>
            <a:b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hu-HU" b="1" dirty="0" smtClean="0">
                <a:latin typeface="Algerian" panose="04020705040A02060702" pitchFamily="82" charset="0"/>
              </a:rPr>
              <a:t>1590</a:t>
            </a:r>
            <a:endParaRPr lang="hu-HU" b="1" dirty="0">
              <a:latin typeface="Algerian" panose="04020705040A02060702" pitchFamily="82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914559" y="3074014"/>
            <a:ext cx="4289778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b="1" dirty="0" smtClean="0"/>
              <a:t>KÁROLY GÁSPÁR</a:t>
            </a:r>
          </a:p>
          <a:p>
            <a:endParaRPr lang="hu-HU" b="1" dirty="0"/>
          </a:p>
          <a:p>
            <a:r>
              <a:rPr lang="hu-HU" b="1" dirty="0" smtClean="0"/>
              <a:t>ELSŐ TELJES MAGYAR NYELVŰ BIBLIAFORDÍTÁS (protestáns)</a:t>
            </a:r>
          </a:p>
          <a:p>
            <a:endParaRPr lang="hu-HU" b="1" dirty="0"/>
          </a:p>
          <a:p>
            <a:endParaRPr lang="hu-HU" b="1" dirty="0" smtClean="0"/>
          </a:p>
          <a:p>
            <a:r>
              <a:rPr lang="hu-HU" b="1" dirty="0" smtClean="0"/>
              <a:t>(IRODALMI VONATKOZÁSOK: Ady, Babits)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7889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000" b="1" dirty="0" smtClean="0">
                <a:solidFill>
                  <a:srgbClr val="FF0000"/>
                </a:solidFill>
              </a:rPr>
              <a:t>NYELVI VÁLTOZÁSOK AZ ÓMAGYAR KOR ÓTA</a:t>
            </a:r>
            <a:endParaRPr lang="hu-HU" sz="4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hu-HU" sz="4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hu-HU" sz="4000" b="1" smtClean="0">
                <a:solidFill>
                  <a:srgbClr val="FF0000"/>
                </a:solidFill>
              </a:rPr>
              <a:t>(</a:t>
            </a:r>
            <a:r>
              <a:rPr lang="hu-HU" sz="4000" b="1" dirty="0" smtClean="0">
                <a:solidFill>
                  <a:srgbClr val="FF0000"/>
                </a:solidFill>
              </a:rPr>
              <a:t>SZÖVEGOLVASÁS ÉS ELEMZÉS)</a:t>
            </a:r>
            <a:endParaRPr lang="hu-H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15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4536" y="385011"/>
            <a:ext cx="8061159" cy="611204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hu-HU" dirty="0" err="1" smtClean="0"/>
              <a:t>Latjatuk</a:t>
            </a:r>
            <a:r>
              <a:rPr lang="hu-HU" dirty="0" smtClean="0"/>
              <a:t> </a:t>
            </a:r>
            <a:r>
              <a:rPr lang="hu-HU" dirty="0"/>
              <a:t>feleim </a:t>
            </a:r>
            <a:r>
              <a:rPr lang="hu-HU" dirty="0" err="1" smtClean="0"/>
              <a:t>szumtukhel</a:t>
            </a:r>
            <a:r>
              <a:rPr lang="hu-HU" dirty="0" smtClean="0"/>
              <a:t>, mik </a:t>
            </a:r>
            <a:r>
              <a:rPr lang="hu-HU" dirty="0" err="1"/>
              <a:t>vogymuk</a:t>
            </a:r>
            <a:r>
              <a:rPr lang="hu-HU" dirty="0"/>
              <a:t>: </a:t>
            </a:r>
            <a:r>
              <a:rPr lang="hu-HU" dirty="0" err="1" smtClean="0"/>
              <a:t>isa</a:t>
            </a:r>
            <a:r>
              <a:rPr lang="hu-HU" dirty="0" smtClean="0"/>
              <a:t>, </a:t>
            </a:r>
            <a:r>
              <a:rPr lang="hu-HU" dirty="0"/>
              <a:t>por </a:t>
            </a:r>
            <a:r>
              <a:rPr lang="hu-HU" dirty="0"/>
              <a:t>e</a:t>
            </a:r>
            <a:r>
              <a:rPr lang="hu-HU" dirty="0" smtClean="0"/>
              <a:t>s </a:t>
            </a:r>
            <a:r>
              <a:rPr lang="hu-HU" dirty="0" err="1" smtClean="0"/>
              <a:t>homou</a:t>
            </a:r>
            <a:r>
              <a:rPr lang="hu-HU" dirty="0" smtClean="0"/>
              <a:t> </a:t>
            </a:r>
            <a:r>
              <a:rPr lang="hu-HU" dirty="0" err="1" smtClean="0"/>
              <a:t>vogymuk</a:t>
            </a:r>
            <a:r>
              <a:rPr lang="hu-HU" dirty="0"/>
              <a:t>. </a:t>
            </a:r>
            <a:r>
              <a:rPr lang="hu-HU" dirty="0"/>
              <a:t>m</a:t>
            </a:r>
            <a:r>
              <a:rPr lang="hu-HU" dirty="0" smtClean="0"/>
              <a:t>enyi </a:t>
            </a:r>
            <a:r>
              <a:rPr lang="hu-HU" dirty="0" err="1" smtClean="0"/>
              <a:t>milosztben</a:t>
            </a:r>
            <a:r>
              <a:rPr lang="hu-HU" dirty="0" smtClean="0"/>
              <a:t> </a:t>
            </a:r>
            <a:r>
              <a:rPr lang="hu-HU" dirty="0" err="1" smtClean="0"/>
              <a:t>terumtevé</a:t>
            </a:r>
            <a:r>
              <a:rPr lang="hu-HU" dirty="0" smtClean="0"/>
              <a:t> eleve </a:t>
            </a:r>
            <a:r>
              <a:rPr lang="hu-HU" dirty="0" err="1" smtClean="0"/>
              <a:t>miu</a:t>
            </a:r>
            <a:r>
              <a:rPr lang="hu-HU" dirty="0" smtClean="0"/>
              <a:t> </a:t>
            </a:r>
            <a:r>
              <a:rPr lang="hu-HU" dirty="0" err="1" smtClean="0"/>
              <a:t>isemukut</a:t>
            </a:r>
            <a:r>
              <a:rPr lang="hu-HU" dirty="0" smtClean="0"/>
              <a:t> </a:t>
            </a:r>
            <a:r>
              <a:rPr lang="hu-HU" dirty="0" err="1"/>
              <a:t>a</a:t>
            </a:r>
            <a:r>
              <a:rPr lang="hu-HU" dirty="0" err="1" smtClean="0"/>
              <a:t>damot</a:t>
            </a:r>
            <a:r>
              <a:rPr lang="hu-HU" dirty="0"/>
              <a:t>, </a:t>
            </a:r>
            <a:r>
              <a:rPr lang="hu-HU" dirty="0"/>
              <a:t>e</a:t>
            </a:r>
            <a:r>
              <a:rPr lang="hu-HU" dirty="0" smtClean="0"/>
              <a:t>s </a:t>
            </a:r>
            <a:r>
              <a:rPr lang="hu-HU" dirty="0" err="1"/>
              <a:t>o</a:t>
            </a:r>
            <a:r>
              <a:rPr lang="hu-HU" dirty="0" err="1" smtClean="0"/>
              <a:t>dutta</a:t>
            </a:r>
            <a:r>
              <a:rPr lang="hu-HU" dirty="0" smtClean="0"/>
              <a:t> </a:t>
            </a:r>
            <a:r>
              <a:rPr lang="hu-HU" dirty="0" err="1" smtClean="0"/>
              <a:t>vala</a:t>
            </a:r>
            <a:r>
              <a:rPr lang="hu-HU" dirty="0" smtClean="0"/>
              <a:t> </a:t>
            </a:r>
            <a:r>
              <a:rPr lang="hu-HU" dirty="0" smtClean="0"/>
              <a:t>neki </a:t>
            </a:r>
            <a:r>
              <a:rPr lang="hu-HU" dirty="0" err="1" smtClean="0"/>
              <a:t>paraadicsumot</a:t>
            </a:r>
            <a:r>
              <a:rPr lang="hu-HU" dirty="0" smtClean="0"/>
              <a:t> </a:t>
            </a:r>
            <a:r>
              <a:rPr lang="hu-HU" dirty="0" err="1" smtClean="0"/>
              <a:t>hazoa</a:t>
            </a:r>
            <a:r>
              <a:rPr lang="hu-HU" dirty="0" smtClean="0"/>
              <a:t>. </a:t>
            </a:r>
            <a:r>
              <a:rPr lang="hu-HU" dirty="0"/>
              <a:t>e</a:t>
            </a:r>
            <a:r>
              <a:rPr lang="hu-HU" dirty="0" smtClean="0"/>
              <a:t>s </a:t>
            </a:r>
            <a:r>
              <a:rPr lang="hu-HU" dirty="0" err="1" smtClean="0"/>
              <a:t>mend</a:t>
            </a:r>
            <a:r>
              <a:rPr lang="hu-HU" dirty="0" smtClean="0"/>
              <a:t> </a:t>
            </a:r>
            <a:r>
              <a:rPr lang="hu-HU" dirty="0" err="1" smtClean="0"/>
              <a:t>paradicsumben</a:t>
            </a:r>
            <a:r>
              <a:rPr lang="hu-HU" dirty="0" smtClean="0"/>
              <a:t> </a:t>
            </a:r>
            <a:r>
              <a:rPr lang="hu-HU" dirty="0" err="1"/>
              <a:t>valou</a:t>
            </a:r>
            <a:r>
              <a:rPr lang="hu-HU" dirty="0"/>
              <a:t> </a:t>
            </a:r>
            <a:r>
              <a:rPr lang="hu-HU" dirty="0" err="1" smtClean="0"/>
              <a:t>gyimilcsektul</a:t>
            </a:r>
            <a:r>
              <a:rPr lang="hu-HU" dirty="0" smtClean="0"/>
              <a:t> monda </a:t>
            </a:r>
            <a:r>
              <a:rPr lang="hu-HU" dirty="0"/>
              <a:t>neki </a:t>
            </a:r>
            <a:r>
              <a:rPr lang="hu-HU" dirty="0" err="1"/>
              <a:t>e</a:t>
            </a:r>
            <a:r>
              <a:rPr lang="hu-HU" dirty="0" err="1" smtClean="0"/>
              <a:t>lnie</a:t>
            </a:r>
            <a:r>
              <a:rPr lang="hu-HU" dirty="0" smtClean="0"/>
              <a:t>. </a:t>
            </a:r>
            <a:r>
              <a:rPr lang="hu-HU" dirty="0" err="1" smtClean="0"/>
              <a:t>h</a:t>
            </a:r>
            <a:r>
              <a:rPr lang="hu-HU" dirty="0" err="1"/>
              <a:t>e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tilutoa</a:t>
            </a:r>
            <a:r>
              <a:rPr lang="hu-HU" dirty="0" smtClean="0"/>
              <a:t> </a:t>
            </a:r>
            <a:r>
              <a:rPr lang="hu-HU" dirty="0" err="1"/>
              <a:t>ut</a:t>
            </a:r>
            <a:r>
              <a:rPr lang="hu-HU" dirty="0"/>
              <a:t> </a:t>
            </a:r>
            <a:r>
              <a:rPr lang="hu-HU" dirty="0" err="1"/>
              <a:t>igy</a:t>
            </a:r>
            <a:r>
              <a:rPr lang="hu-HU" dirty="0"/>
              <a:t> </a:t>
            </a:r>
            <a:r>
              <a:rPr lang="hu-HU" dirty="0" smtClean="0"/>
              <a:t>fa </a:t>
            </a:r>
            <a:r>
              <a:rPr lang="hu-HU" dirty="0" err="1" smtClean="0"/>
              <a:t>gyimilcsetul</a:t>
            </a:r>
            <a:r>
              <a:rPr lang="hu-HU" dirty="0" smtClean="0"/>
              <a:t>.  </a:t>
            </a:r>
            <a:r>
              <a:rPr lang="hu-HU" dirty="0" err="1" smtClean="0"/>
              <a:t>Gye</a:t>
            </a:r>
            <a:r>
              <a:rPr lang="hu-HU" dirty="0" smtClean="0"/>
              <a:t> </a:t>
            </a:r>
            <a:r>
              <a:rPr lang="hu-HU" dirty="0" err="1" smtClean="0"/>
              <a:t>mondoa</a:t>
            </a:r>
            <a:r>
              <a:rPr lang="hu-HU" dirty="0" smtClean="0"/>
              <a:t> </a:t>
            </a:r>
            <a:r>
              <a:rPr lang="hu-HU" dirty="0"/>
              <a:t>neki, </a:t>
            </a:r>
            <a:r>
              <a:rPr lang="hu-HU" dirty="0" err="1" smtClean="0"/>
              <a:t>meret</a:t>
            </a:r>
            <a:r>
              <a:rPr lang="hu-HU" dirty="0" smtClean="0"/>
              <a:t> </a:t>
            </a:r>
            <a:r>
              <a:rPr lang="hu-HU" dirty="0" err="1" smtClean="0"/>
              <a:t>nim</a:t>
            </a:r>
            <a:r>
              <a:rPr lang="hu-HU" dirty="0"/>
              <a:t> </a:t>
            </a:r>
            <a:r>
              <a:rPr lang="hu-HU" dirty="0" err="1" smtClean="0"/>
              <a:t>eneik</a:t>
            </a:r>
            <a:r>
              <a:rPr lang="hu-HU" dirty="0" smtClean="0"/>
              <a:t>: </a:t>
            </a:r>
            <a:r>
              <a:rPr lang="hu-HU" dirty="0" err="1"/>
              <a:t>isa</a:t>
            </a:r>
            <a:r>
              <a:rPr lang="hu-HU" dirty="0"/>
              <a:t>, ki napon </a:t>
            </a:r>
            <a:r>
              <a:rPr lang="hu-HU" dirty="0" err="1" smtClean="0"/>
              <a:t>e</a:t>
            </a:r>
            <a:r>
              <a:rPr lang="hu-HU" dirty="0" err="1" smtClean="0"/>
              <a:t>mdul</a:t>
            </a:r>
            <a:r>
              <a:rPr lang="hu-HU" dirty="0" smtClean="0"/>
              <a:t>  az </a:t>
            </a:r>
            <a:r>
              <a:rPr lang="hu-HU" dirty="0" err="1"/>
              <a:t>gyimilcstul</a:t>
            </a:r>
            <a:r>
              <a:rPr lang="hu-HU" dirty="0"/>
              <a:t>, </a:t>
            </a:r>
            <a:r>
              <a:rPr lang="hu-HU" dirty="0" err="1" smtClean="0"/>
              <a:t>halalnek</a:t>
            </a:r>
            <a:r>
              <a:rPr lang="hu-HU" dirty="0" smtClean="0"/>
              <a:t> </a:t>
            </a:r>
            <a:r>
              <a:rPr lang="hu-HU" dirty="0" err="1" smtClean="0"/>
              <a:t>halalaal</a:t>
            </a:r>
            <a:r>
              <a:rPr lang="hu-HU" dirty="0" smtClean="0"/>
              <a:t> </a:t>
            </a:r>
            <a:r>
              <a:rPr lang="hu-HU" dirty="0" err="1"/>
              <a:t>holsz</a:t>
            </a:r>
            <a:r>
              <a:rPr lang="hu-HU" dirty="0"/>
              <a:t>. </a:t>
            </a:r>
            <a:r>
              <a:rPr lang="hu-HU" dirty="0" err="1"/>
              <a:t>h</a:t>
            </a:r>
            <a:r>
              <a:rPr lang="hu-HU" dirty="0" err="1" smtClean="0"/>
              <a:t>adlava</a:t>
            </a:r>
            <a:r>
              <a:rPr lang="hu-HU" dirty="0" smtClean="0"/>
              <a:t> holtat </a:t>
            </a:r>
            <a:r>
              <a:rPr lang="hu-HU" dirty="0" err="1" smtClean="0"/>
              <a:t>terumteve</a:t>
            </a:r>
            <a:r>
              <a:rPr lang="hu-HU" dirty="0" smtClean="0"/>
              <a:t> </a:t>
            </a:r>
            <a:r>
              <a:rPr lang="hu-HU" dirty="0" err="1"/>
              <a:t>Istentul</a:t>
            </a:r>
            <a:r>
              <a:rPr lang="hu-HU" dirty="0"/>
              <a:t>, </a:t>
            </a:r>
            <a:r>
              <a:rPr lang="hu-HU" dirty="0" err="1" smtClean="0"/>
              <a:t>gye</a:t>
            </a:r>
            <a:r>
              <a:rPr lang="hu-HU" dirty="0" smtClean="0"/>
              <a:t> </a:t>
            </a:r>
            <a:r>
              <a:rPr lang="hu-HU" dirty="0" err="1" smtClean="0"/>
              <a:t>feledeve</a:t>
            </a:r>
            <a:r>
              <a:rPr lang="hu-HU" dirty="0" smtClean="0"/>
              <a:t>. </a:t>
            </a:r>
            <a:r>
              <a:rPr lang="hu-HU" dirty="0" err="1"/>
              <a:t>e</a:t>
            </a:r>
            <a:r>
              <a:rPr lang="hu-HU" dirty="0" err="1" smtClean="0"/>
              <a:t>ngede</a:t>
            </a:r>
            <a:r>
              <a:rPr lang="hu-HU" dirty="0" smtClean="0"/>
              <a:t> </a:t>
            </a:r>
            <a:r>
              <a:rPr lang="hu-HU" dirty="0" err="1" smtClean="0"/>
              <a:t>u</a:t>
            </a:r>
            <a:r>
              <a:rPr lang="hu-HU" dirty="0" err="1" smtClean="0"/>
              <a:t>rdung</a:t>
            </a:r>
            <a:r>
              <a:rPr lang="hu-HU" dirty="0" smtClean="0"/>
              <a:t> </a:t>
            </a:r>
            <a:r>
              <a:rPr lang="hu-HU" dirty="0" err="1" smtClean="0"/>
              <a:t>intetuinek</a:t>
            </a:r>
            <a:r>
              <a:rPr lang="hu-HU" dirty="0"/>
              <a:t>, </a:t>
            </a:r>
            <a:r>
              <a:rPr lang="hu-HU" dirty="0"/>
              <a:t>e</a:t>
            </a:r>
            <a:r>
              <a:rPr lang="hu-HU" dirty="0" smtClean="0"/>
              <a:t>s </a:t>
            </a:r>
            <a:r>
              <a:rPr lang="hu-HU" dirty="0" err="1"/>
              <a:t>e</a:t>
            </a:r>
            <a:r>
              <a:rPr lang="hu-HU" dirty="0" err="1" smtClean="0"/>
              <a:t>vék</a:t>
            </a:r>
            <a:r>
              <a:rPr lang="hu-HU" dirty="0" smtClean="0"/>
              <a:t> </a:t>
            </a:r>
            <a:r>
              <a:rPr lang="hu-HU" dirty="0"/>
              <a:t>az </a:t>
            </a:r>
            <a:r>
              <a:rPr lang="hu-HU" dirty="0" err="1" smtClean="0"/>
              <a:t>tilvot</a:t>
            </a:r>
            <a:r>
              <a:rPr lang="hu-HU" dirty="0" smtClean="0"/>
              <a:t> </a:t>
            </a:r>
            <a:r>
              <a:rPr lang="hu-HU" dirty="0" err="1" smtClean="0"/>
              <a:t>gyimilcstul</a:t>
            </a:r>
            <a:r>
              <a:rPr lang="hu-HU" dirty="0"/>
              <a:t>. e</a:t>
            </a:r>
            <a:r>
              <a:rPr lang="hu-HU" dirty="0" smtClean="0"/>
              <a:t>s </a:t>
            </a:r>
            <a:r>
              <a:rPr lang="hu-HU" dirty="0"/>
              <a:t>az </a:t>
            </a:r>
            <a:r>
              <a:rPr lang="hu-HU" dirty="0" err="1" smtClean="0"/>
              <a:t>gyimilcsben</a:t>
            </a:r>
            <a:r>
              <a:rPr lang="hu-HU" dirty="0" smtClean="0"/>
              <a:t> </a:t>
            </a:r>
            <a:r>
              <a:rPr lang="hu-HU" dirty="0" err="1"/>
              <a:t>halálu</a:t>
            </a:r>
            <a:r>
              <a:rPr lang="hu-HU" dirty="0"/>
              <a:t> </a:t>
            </a:r>
            <a:r>
              <a:rPr lang="hu-HU" dirty="0" err="1"/>
              <a:t>evék</a:t>
            </a:r>
            <a:r>
              <a:rPr lang="hu-HU" dirty="0"/>
              <a:t>. </a:t>
            </a:r>
            <a:r>
              <a:rPr lang="hu-HU" dirty="0"/>
              <a:t>e</a:t>
            </a:r>
            <a:r>
              <a:rPr lang="hu-HU" dirty="0" smtClean="0"/>
              <a:t>s </a:t>
            </a:r>
            <a:r>
              <a:rPr lang="hu-HU" dirty="0"/>
              <a:t>az </a:t>
            </a:r>
            <a:r>
              <a:rPr lang="hu-HU" dirty="0" err="1" smtClean="0"/>
              <a:t>gyimilcsnek</a:t>
            </a:r>
            <a:r>
              <a:rPr lang="hu-HU" dirty="0" smtClean="0"/>
              <a:t> </a:t>
            </a:r>
            <a:r>
              <a:rPr lang="hu-HU" dirty="0" err="1"/>
              <a:t>úl</a:t>
            </a:r>
            <a:r>
              <a:rPr lang="hu-HU" dirty="0"/>
              <a:t> </a:t>
            </a:r>
            <a:r>
              <a:rPr lang="hu-HU" dirty="0" err="1" smtClean="0"/>
              <a:t>keserou</a:t>
            </a:r>
            <a:r>
              <a:rPr lang="hu-HU" dirty="0" smtClean="0"/>
              <a:t> </a:t>
            </a:r>
            <a:r>
              <a:rPr lang="hu-HU" dirty="0" err="1" smtClean="0"/>
              <a:t>vala</a:t>
            </a:r>
            <a:r>
              <a:rPr lang="hu-HU" dirty="0" smtClean="0"/>
              <a:t> vize, </a:t>
            </a:r>
            <a:r>
              <a:rPr lang="hu-HU" dirty="0" err="1"/>
              <a:t>hugy</a:t>
            </a:r>
            <a:r>
              <a:rPr lang="hu-HU" dirty="0"/>
              <a:t> </a:t>
            </a:r>
            <a:r>
              <a:rPr lang="hu-HU" dirty="0" err="1" smtClean="0"/>
              <a:t>turkokat</a:t>
            </a:r>
            <a:r>
              <a:rPr lang="hu-HU" dirty="0" smtClean="0"/>
              <a:t> </a:t>
            </a:r>
            <a:r>
              <a:rPr lang="hu-HU" dirty="0" err="1" smtClean="0"/>
              <a:t>mige</a:t>
            </a:r>
            <a:r>
              <a:rPr lang="hu-HU" dirty="0" smtClean="0"/>
              <a:t> </a:t>
            </a:r>
            <a:r>
              <a:rPr lang="hu-HU" dirty="0" err="1" smtClean="0"/>
              <a:t>zokoztia</a:t>
            </a:r>
            <a:r>
              <a:rPr lang="hu-HU" dirty="0" smtClean="0"/>
              <a:t> </a:t>
            </a:r>
            <a:r>
              <a:rPr lang="hu-HU" dirty="0" err="1" smtClean="0"/>
              <a:t>vala</a:t>
            </a:r>
            <a:r>
              <a:rPr lang="hu-HU" dirty="0" smtClean="0"/>
              <a:t>. </a:t>
            </a:r>
            <a:r>
              <a:rPr lang="hu-HU" dirty="0" err="1"/>
              <a:t>n</a:t>
            </a:r>
            <a:r>
              <a:rPr lang="hu-HU" dirty="0" err="1" smtClean="0"/>
              <a:t>um</a:t>
            </a:r>
            <a:r>
              <a:rPr lang="hu-HU" dirty="0" smtClean="0"/>
              <a:t> </a:t>
            </a:r>
            <a:r>
              <a:rPr lang="hu-HU" dirty="0" err="1" smtClean="0"/>
              <a:t>heon</a:t>
            </a:r>
            <a:r>
              <a:rPr lang="hu-HU" dirty="0" smtClean="0"/>
              <a:t> </a:t>
            </a:r>
            <a:r>
              <a:rPr lang="hu-HU" dirty="0" err="1" smtClean="0"/>
              <a:t>moganek</a:t>
            </a:r>
            <a:r>
              <a:rPr lang="hu-HU" dirty="0"/>
              <a:t>, </a:t>
            </a:r>
            <a:r>
              <a:rPr lang="hu-HU" dirty="0" err="1" smtClean="0"/>
              <a:t>gye</a:t>
            </a:r>
            <a:r>
              <a:rPr lang="hu-HU" dirty="0" smtClean="0"/>
              <a:t> </a:t>
            </a:r>
            <a:r>
              <a:rPr lang="hu-HU" dirty="0" err="1" smtClean="0"/>
              <a:t>mend</a:t>
            </a:r>
            <a:r>
              <a:rPr lang="hu-HU" dirty="0" smtClean="0"/>
              <a:t> </a:t>
            </a:r>
            <a:r>
              <a:rPr lang="hu-HU" dirty="0"/>
              <a:t>u </a:t>
            </a:r>
            <a:r>
              <a:rPr lang="hu-HU" dirty="0" err="1" smtClean="0"/>
              <a:t>fojanek</a:t>
            </a:r>
            <a:r>
              <a:rPr lang="hu-HU" dirty="0" smtClean="0"/>
              <a:t> halalut </a:t>
            </a:r>
            <a:r>
              <a:rPr lang="hu-HU" dirty="0" err="1" smtClean="0"/>
              <a:t>e</a:t>
            </a:r>
            <a:r>
              <a:rPr lang="hu-HU" dirty="0" err="1" smtClean="0"/>
              <a:t>vék</a:t>
            </a:r>
            <a:r>
              <a:rPr lang="hu-HU" dirty="0" smtClean="0"/>
              <a:t>. </a:t>
            </a:r>
            <a:r>
              <a:rPr lang="hu-HU" dirty="0" err="1"/>
              <a:t>h</a:t>
            </a:r>
            <a:r>
              <a:rPr lang="hu-HU" dirty="0" err="1" smtClean="0"/>
              <a:t>oroguvek</a:t>
            </a:r>
            <a:r>
              <a:rPr lang="hu-HU" dirty="0" smtClean="0"/>
              <a:t> </a:t>
            </a:r>
            <a:r>
              <a:rPr lang="hu-HU" dirty="0"/>
              <a:t>Isten, </a:t>
            </a:r>
            <a:r>
              <a:rPr lang="hu-HU" dirty="0"/>
              <a:t>e</a:t>
            </a:r>
            <a:r>
              <a:rPr lang="hu-HU" dirty="0" smtClean="0"/>
              <a:t>s </a:t>
            </a:r>
            <a:r>
              <a:rPr lang="hu-HU" dirty="0" err="1"/>
              <a:t>vetevé</a:t>
            </a:r>
            <a:r>
              <a:rPr lang="hu-HU" dirty="0"/>
              <a:t> </a:t>
            </a:r>
            <a:r>
              <a:rPr lang="hu-HU" dirty="0" err="1"/>
              <a:t>u</a:t>
            </a:r>
            <a:r>
              <a:rPr lang="hu-HU" dirty="0" err="1" smtClean="0"/>
              <a:t>t</a:t>
            </a:r>
            <a:r>
              <a:rPr lang="hu-HU" dirty="0" smtClean="0"/>
              <a:t> ez </a:t>
            </a:r>
            <a:r>
              <a:rPr lang="hu-HU" dirty="0" err="1" smtClean="0"/>
              <a:t>munkas</a:t>
            </a:r>
            <a:r>
              <a:rPr lang="hu-HU" dirty="0" smtClean="0"/>
              <a:t> </a:t>
            </a:r>
            <a:r>
              <a:rPr lang="hu-HU" dirty="0" err="1" smtClean="0"/>
              <a:t>vilag</a:t>
            </a:r>
            <a:r>
              <a:rPr lang="hu-HU" dirty="0" smtClean="0"/>
              <a:t> bele: </a:t>
            </a:r>
            <a:r>
              <a:rPr lang="hu-HU" dirty="0"/>
              <a:t>e</a:t>
            </a:r>
            <a:r>
              <a:rPr lang="hu-HU" dirty="0" smtClean="0"/>
              <a:t>s </a:t>
            </a:r>
            <a:r>
              <a:rPr lang="hu-HU" dirty="0" smtClean="0"/>
              <a:t>leu</a:t>
            </a:r>
            <a:r>
              <a:rPr lang="hu-HU" dirty="0" smtClean="0"/>
              <a:t>n </a:t>
            </a:r>
            <a:r>
              <a:rPr lang="hu-HU" dirty="0" err="1" smtClean="0"/>
              <a:t>halalnek</a:t>
            </a:r>
            <a:r>
              <a:rPr lang="hu-HU" dirty="0" smtClean="0"/>
              <a:t> </a:t>
            </a:r>
            <a:r>
              <a:rPr lang="hu-HU" dirty="0"/>
              <a:t>e</a:t>
            </a:r>
            <a:r>
              <a:rPr lang="hu-HU" dirty="0" smtClean="0"/>
              <a:t>s </a:t>
            </a:r>
            <a:r>
              <a:rPr lang="hu-HU" dirty="0" err="1"/>
              <a:t>pukulnek</a:t>
            </a:r>
            <a:r>
              <a:rPr lang="hu-HU" dirty="0"/>
              <a:t> </a:t>
            </a:r>
            <a:r>
              <a:rPr lang="hu-HU" dirty="0" smtClean="0"/>
              <a:t>feze, </a:t>
            </a:r>
            <a:r>
              <a:rPr lang="hu-HU" dirty="0"/>
              <a:t>e</a:t>
            </a:r>
            <a:r>
              <a:rPr lang="hu-HU" dirty="0" smtClean="0"/>
              <a:t>s </a:t>
            </a:r>
            <a:r>
              <a:rPr lang="hu-HU" dirty="0" err="1" smtClean="0"/>
              <a:t>mend</a:t>
            </a:r>
            <a:r>
              <a:rPr lang="hu-HU" dirty="0" smtClean="0"/>
              <a:t> </a:t>
            </a:r>
            <a:r>
              <a:rPr lang="hu-HU" dirty="0"/>
              <a:t>u </a:t>
            </a:r>
            <a:r>
              <a:rPr lang="hu-HU" dirty="0" err="1" smtClean="0"/>
              <a:t>nemenek</a:t>
            </a:r>
            <a:r>
              <a:rPr lang="hu-HU" dirty="0"/>
              <a:t>. </a:t>
            </a:r>
            <a:r>
              <a:rPr lang="hu-HU" dirty="0" smtClean="0"/>
              <a:t>(…)</a:t>
            </a:r>
          </a:p>
          <a:p>
            <a:r>
              <a:rPr lang="hu-HU" dirty="0" smtClean="0"/>
              <a:t> </a:t>
            </a:r>
            <a:r>
              <a:rPr lang="hu-HU" dirty="0" err="1"/>
              <a:t>vezessë</a:t>
            </a:r>
            <a:r>
              <a:rPr lang="hu-HU" dirty="0"/>
              <a:t> </a:t>
            </a:r>
            <a:r>
              <a:rPr lang="hu-HU" dirty="0" err="1"/>
              <a:t>ut</a:t>
            </a:r>
            <a:r>
              <a:rPr lang="hu-HU" dirty="0"/>
              <a:t> </a:t>
            </a:r>
            <a:r>
              <a:rPr lang="hu-HU" dirty="0" err="1" smtClean="0"/>
              <a:t>paradisum</a:t>
            </a:r>
            <a:r>
              <a:rPr lang="hu-HU" dirty="0" smtClean="0"/>
              <a:t> </a:t>
            </a:r>
            <a:r>
              <a:rPr lang="hu-HU" dirty="0"/>
              <a:t>nyugalma </a:t>
            </a:r>
            <a:r>
              <a:rPr lang="hu-HU" dirty="0" err="1" smtClean="0"/>
              <a:t>beli</a:t>
            </a:r>
            <a:r>
              <a:rPr lang="hu-HU" dirty="0" smtClean="0"/>
              <a:t>, </a:t>
            </a:r>
            <a:r>
              <a:rPr lang="hu-HU" dirty="0"/>
              <a:t>e</a:t>
            </a:r>
            <a:r>
              <a:rPr lang="hu-HU" dirty="0" smtClean="0"/>
              <a:t>s adjon neki </a:t>
            </a:r>
            <a:r>
              <a:rPr lang="hu-HU" dirty="0" err="1"/>
              <a:t>münyi</a:t>
            </a:r>
            <a:r>
              <a:rPr lang="hu-HU" dirty="0"/>
              <a:t> </a:t>
            </a:r>
            <a:r>
              <a:rPr lang="hu-HU" dirty="0" err="1"/>
              <a:t>uruszág</a:t>
            </a:r>
            <a:r>
              <a:rPr lang="hu-HU" dirty="0"/>
              <a:t> </a:t>
            </a:r>
            <a:r>
              <a:rPr lang="hu-HU" dirty="0" smtClean="0"/>
              <a:t>bele utat </a:t>
            </a:r>
            <a:r>
              <a:rPr lang="hu-HU" dirty="0"/>
              <a:t>e</a:t>
            </a:r>
            <a:r>
              <a:rPr lang="hu-HU" dirty="0" smtClean="0"/>
              <a:t>s </a:t>
            </a:r>
            <a:r>
              <a:rPr lang="hu-HU" dirty="0" err="1" smtClean="0"/>
              <a:t>mend</a:t>
            </a:r>
            <a:r>
              <a:rPr lang="hu-HU" dirty="0" smtClean="0"/>
              <a:t> </a:t>
            </a:r>
            <a:r>
              <a:rPr lang="hu-HU" dirty="0" err="1"/>
              <a:t>jouben</a:t>
            </a:r>
            <a:r>
              <a:rPr lang="hu-HU" dirty="0"/>
              <a:t> </a:t>
            </a:r>
            <a:r>
              <a:rPr lang="hu-HU" dirty="0" err="1" smtClean="0"/>
              <a:t>reszet</a:t>
            </a:r>
            <a:r>
              <a:rPr lang="hu-HU" dirty="0"/>
              <a:t>! </a:t>
            </a:r>
          </a:p>
        </p:txBody>
      </p:sp>
      <p:sp>
        <p:nvSpPr>
          <p:cNvPr id="2" name="Téglalap 1"/>
          <p:cNvSpPr/>
          <p:nvPr/>
        </p:nvSpPr>
        <p:spPr>
          <a:xfrm>
            <a:off x="8434137" y="324853"/>
            <a:ext cx="3621505" cy="601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 smtClean="0"/>
              <a:t>Nyelvi jellemzők</a:t>
            </a: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8530389" y="1299411"/>
            <a:ext cx="3441032" cy="7098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2">
                    <a:lumMod val="10000"/>
                  </a:schemeClr>
                </a:solidFill>
              </a:rPr>
              <a:t>Nincs jelölés az ö, ő, ü, ű hangokra</a:t>
            </a:r>
            <a:endParaRPr lang="hu-H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8524373" y="3086100"/>
            <a:ext cx="3441032" cy="70986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2">
                    <a:lumMod val="10000"/>
                  </a:schemeClr>
                </a:solidFill>
              </a:rPr>
              <a:t>Szóvégi kettőshangzókból hosszú magánhangzók</a:t>
            </a:r>
            <a:endParaRPr lang="hu-H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8524373" y="5600699"/>
            <a:ext cx="3441032" cy="70986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Toldalék kapcsolása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1590576" y="469232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3019926" y="3152274"/>
            <a:ext cx="1215189" cy="385010"/>
          </a:xfrm>
          <a:prstGeom prst="rect">
            <a:avLst/>
          </a:prstGeom>
          <a:solidFill>
            <a:srgbClr val="FFFF0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FF00"/>
              </a:solidFill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513348" y="1816769"/>
            <a:ext cx="1122948" cy="385010"/>
          </a:xfrm>
          <a:prstGeom prst="rect">
            <a:avLst/>
          </a:prstGeom>
          <a:solidFill>
            <a:srgbClr val="FFFF0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FF00"/>
              </a:solidFill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7351295" y="1431759"/>
            <a:ext cx="1082842" cy="385010"/>
          </a:xfrm>
          <a:prstGeom prst="rect">
            <a:avLst/>
          </a:prstGeom>
          <a:solidFill>
            <a:srgbClr val="92D05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FF00"/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5879432" y="1772654"/>
            <a:ext cx="1082842" cy="385010"/>
          </a:xfrm>
          <a:prstGeom prst="rect">
            <a:avLst/>
          </a:prstGeom>
          <a:solidFill>
            <a:srgbClr val="92D05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FF00"/>
              </a:solidFill>
            </a:endParaRPr>
          </a:p>
        </p:txBody>
      </p:sp>
      <p:sp>
        <p:nvSpPr>
          <p:cNvPr id="12" name="Téglalap 11"/>
          <p:cNvSpPr/>
          <p:nvPr/>
        </p:nvSpPr>
        <p:spPr>
          <a:xfrm>
            <a:off x="3152272" y="2083468"/>
            <a:ext cx="1203159" cy="431131"/>
          </a:xfrm>
          <a:prstGeom prst="rect">
            <a:avLst/>
          </a:prstGeom>
          <a:solidFill>
            <a:srgbClr val="92D05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FF00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8662737" y="2157664"/>
            <a:ext cx="3164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Nem jelöl hosszú magánhangzókat:</a:t>
            </a:r>
            <a:endParaRPr lang="hu-HU" dirty="0"/>
          </a:p>
        </p:txBody>
      </p:sp>
      <p:sp>
        <p:nvSpPr>
          <p:cNvPr id="14" name="Téglalap 13"/>
          <p:cNvSpPr/>
          <p:nvPr/>
        </p:nvSpPr>
        <p:spPr>
          <a:xfrm>
            <a:off x="2085475" y="4801603"/>
            <a:ext cx="1475872" cy="431131"/>
          </a:xfrm>
          <a:prstGeom prst="rect">
            <a:avLst/>
          </a:prstGeom>
          <a:solidFill>
            <a:srgbClr val="7030A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FF00"/>
              </a:solidFill>
            </a:endParaRPr>
          </a:p>
        </p:txBody>
      </p:sp>
      <p:sp>
        <p:nvSpPr>
          <p:cNvPr id="15" name="Téglalap 14"/>
          <p:cNvSpPr/>
          <p:nvPr/>
        </p:nvSpPr>
        <p:spPr>
          <a:xfrm>
            <a:off x="3753851" y="5626269"/>
            <a:ext cx="2125581" cy="431131"/>
          </a:xfrm>
          <a:prstGeom prst="rect">
            <a:avLst/>
          </a:prstGeom>
          <a:solidFill>
            <a:srgbClr val="7030A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FF00"/>
              </a:solidFill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5542546" y="2411832"/>
            <a:ext cx="1291392" cy="431131"/>
          </a:xfrm>
          <a:prstGeom prst="rect">
            <a:avLst/>
          </a:prstGeom>
          <a:solidFill>
            <a:srgbClr val="7030A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FF00"/>
              </a:solidFill>
            </a:endParaRPr>
          </a:p>
        </p:txBody>
      </p:sp>
      <p:sp>
        <p:nvSpPr>
          <p:cNvPr id="17" name="Téglalap 16"/>
          <p:cNvSpPr/>
          <p:nvPr/>
        </p:nvSpPr>
        <p:spPr>
          <a:xfrm>
            <a:off x="5277852" y="6065922"/>
            <a:ext cx="601580" cy="431131"/>
          </a:xfrm>
          <a:prstGeom prst="rect">
            <a:avLst/>
          </a:prstGeom>
          <a:solidFill>
            <a:srgbClr val="92D05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FF00"/>
              </a:solidFill>
            </a:endParaRPr>
          </a:p>
        </p:txBody>
      </p:sp>
      <p:sp>
        <p:nvSpPr>
          <p:cNvPr id="18" name="Téglalap 17"/>
          <p:cNvSpPr/>
          <p:nvPr/>
        </p:nvSpPr>
        <p:spPr>
          <a:xfrm>
            <a:off x="8524373" y="3874168"/>
            <a:ext cx="3441032" cy="108949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2">
                    <a:lumMod val="10000"/>
                  </a:schemeClr>
                </a:solidFill>
              </a:rPr>
              <a:t>Szóvégi magánhangzó lekopik, előtte lévő nyúlik</a:t>
            </a:r>
          </a:p>
          <a:p>
            <a:pPr algn="ctr"/>
            <a:r>
              <a:rPr lang="hu-HU" dirty="0" err="1" smtClean="0">
                <a:solidFill>
                  <a:schemeClr val="bg2">
                    <a:lumMod val="10000"/>
                  </a:schemeClr>
                </a:solidFill>
              </a:rPr>
              <a:t>Uru</a:t>
            </a:r>
            <a:r>
              <a:rPr lang="hu-HU" dirty="0" smtClean="0">
                <a:solidFill>
                  <a:schemeClr val="bg2">
                    <a:lumMod val="10000"/>
                  </a:schemeClr>
                </a:solidFill>
              </a:rPr>
              <a:t> – úr</a:t>
            </a:r>
          </a:p>
          <a:p>
            <a:pPr algn="ctr"/>
            <a:r>
              <a:rPr lang="hu-HU" dirty="0" err="1" smtClean="0">
                <a:solidFill>
                  <a:schemeClr val="bg2">
                    <a:lumMod val="10000"/>
                  </a:schemeClr>
                </a:solidFill>
              </a:rPr>
              <a:t>Ise-</a:t>
            </a:r>
            <a:r>
              <a:rPr lang="hu-HU" dirty="0" smtClean="0">
                <a:solidFill>
                  <a:schemeClr val="bg2">
                    <a:lumMod val="10000"/>
                  </a:schemeClr>
                </a:solidFill>
              </a:rPr>
              <a:t> ős</a:t>
            </a:r>
            <a:endParaRPr lang="hu-H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Téglalap 18"/>
          <p:cNvSpPr/>
          <p:nvPr/>
        </p:nvSpPr>
        <p:spPr>
          <a:xfrm>
            <a:off x="1175082" y="1083845"/>
            <a:ext cx="1203159" cy="431131"/>
          </a:xfrm>
          <a:prstGeom prst="rect">
            <a:avLst/>
          </a:prstGeom>
          <a:solidFill>
            <a:srgbClr val="92D05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FF00"/>
              </a:solidFill>
            </a:endParaRPr>
          </a:p>
        </p:txBody>
      </p:sp>
      <p:sp>
        <p:nvSpPr>
          <p:cNvPr id="20" name="Téglalap 19"/>
          <p:cNvSpPr/>
          <p:nvPr/>
        </p:nvSpPr>
        <p:spPr>
          <a:xfrm>
            <a:off x="1483895" y="6001253"/>
            <a:ext cx="1203159" cy="431131"/>
          </a:xfrm>
          <a:prstGeom prst="rect">
            <a:avLst/>
          </a:prstGeom>
          <a:solidFill>
            <a:srgbClr val="92D05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93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204536" y="385011"/>
            <a:ext cx="8061159" cy="611204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err="1" smtClean="0"/>
              <a:t>Latjatuk</a:t>
            </a:r>
            <a:r>
              <a:rPr lang="hu-HU" dirty="0" smtClean="0"/>
              <a:t> feleim </a:t>
            </a:r>
            <a:r>
              <a:rPr lang="hu-HU" dirty="0" err="1" smtClean="0"/>
              <a:t>szumtukhel</a:t>
            </a:r>
            <a:r>
              <a:rPr lang="hu-HU" dirty="0" smtClean="0"/>
              <a:t>, mik </a:t>
            </a:r>
            <a:r>
              <a:rPr lang="hu-HU" dirty="0" err="1" smtClean="0"/>
              <a:t>vogymuk</a:t>
            </a:r>
            <a:r>
              <a:rPr lang="hu-HU" dirty="0" smtClean="0"/>
              <a:t>: </a:t>
            </a:r>
            <a:r>
              <a:rPr lang="hu-HU" dirty="0" err="1" smtClean="0"/>
              <a:t>isa</a:t>
            </a:r>
            <a:r>
              <a:rPr lang="hu-HU" dirty="0" smtClean="0"/>
              <a:t>, por es </a:t>
            </a:r>
            <a:r>
              <a:rPr lang="hu-HU" dirty="0" err="1" smtClean="0"/>
              <a:t>homou</a:t>
            </a:r>
            <a:r>
              <a:rPr lang="hu-HU" dirty="0" smtClean="0"/>
              <a:t> </a:t>
            </a:r>
            <a:r>
              <a:rPr lang="hu-HU" dirty="0" err="1" smtClean="0"/>
              <a:t>vogymuk</a:t>
            </a:r>
            <a:r>
              <a:rPr lang="hu-HU" dirty="0" smtClean="0"/>
              <a:t>. menyi </a:t>
            </a:r>
            <a:r>
              <a:rPr lang="hu-HU" dirty="0" err="1" smtClean="0"/>
              <a:t>milosztben</a:t>
            </a:r>
            <a:r>
              <a:rPr lang="hu-HU" dirty="0" smtClean="0"/>
              <a:t> </a:t>
            </a:r>
            <a:r>
              <a:rPr lang="hu-HU" dirty="0" err="1" smtClean="0">
                <a:solidFill>
                  <a:srgbClr val="FF0000"/>
                </a:solidFill>
              </a:rPr>
              <a:t>terumtevé</a:t>
            </a:r>
            <a:r>
              <a:rPr lang="hu-HU" dirty="0" smtClean="0"/>
              <a:t> eleve </a:t>
            </a:r>
            <a:r>
              <a:rPr lang="hu-HU" dirty="0" err="1" smtClean="0"/>
              <a:t>miu</a:t>
            </a:r>
            <a:r>
              <a:rPr lang="hu-HU" dirty="0" smtClean="0"/>
              <a:t> </a:t>
            </a:r>
            <a:r>
              <a:rPr lang="hu-HU" dirty="0" err="1" smtClean="0"/>
              <a:t>isemukut</a:t>
            </a:r>
            <a:r>
              <a:rPr lang="hu-HU" dirty="0" smtClean="0"/>
              <a:t> </a:t>
            </a:r>
            <a:r>
              <a:rPr lang="hu-HU" dirty="0" err="1" smtClean="0"/>
              <a:t>adamot</a:t>
            </a:r>
            <a:r>
              <a:rPr lang="hu-HU" dirty="0" smtClean="0"/>
              <a:t>, es </a:t>
            </a:r>
            <a:r>
              <a:rPr lang="hu-HU" dirty="0" err="1" smtClean="0">
                <a:solidFill>
                  <a:srgbClr val="00B050"/>
                </a:solidFill>
              </a:rPr>
              <a:t>odutta</a:t>
            </a:r>
            <a:r>
              <a:rPr lang="hu-HU" dirty="0" smtClean="0"/>
              <a:t> </a:t>
            </a:r>
            <a:r>
              <a:rPr lang="hu-HU" dirty="0" err="1" smtClean="0"/>
              <a:t>vala</a:t>
            </a:r>
            <a:r>
              <a:rPr lang="hu-HU" dirty="0" smtClean="0"/>
              <a:t> neki </a:t>
            </a:r>
            <a:r>
              <a:rPr lang="hu-HU" dirty="0" err="1" smtClean="0"/>
              <a:t>paraadicsumot</a:t>
            </a:r>
            <a:r>
              <a:rPr lang="hu-HU" dirty="0" smtClean="0"/>
              <a:t> </a:t>
            </a:r>
            <a:r>
              <a:rPr lang="hu-HU" dirty="0" err="1" smtClean="0"/>
              <a:t>hazoa</a:t>
            </a:r>
            <a:r>
              <a:rPr lang="hu-HU" dirty="0" smtClean="0"/>
              <a:t>. es </a:t>
            </a:r>
            <a:r>
              <a:rPr lang="hu-HU" dirty="0" err="1" smtClean="0"/>
              <a:t>mend</a:t>
            </a:r>
            <a:r>
              <a:rPr lang="hu-HU" dirty="0" smtClean="0"/>
              <a:t> </a:t>
            </a:r>
            <a:r>
              <a:rPr lang="hu-HU" dirty="0" err="1" smtClean="0"/>
              <a:t>paradicsumben</a:t>
            </a:r>
            <a:r>
              <a:rPr lang="hu-HU" dirty="0" smtClean="0"/>
              <a:t> </a:t>
            </a:r>
            <a:r>
              <a:rPr lang="hu-HU" dirty="0" err="1" smtClean="0"/>
              <a:t>valou</a:t>
            </a:r>
            <a:r>
              <a:rPr lang="hu-HU" dirty="0" smtClean="0"/>
              <a:t> </a:t>
            </a:r>
            <a:r>
              <a:rPr lang="hu-HU" dirty="0" err="1" smtClean="0"/>
              <a:t>gyimilcsektul</a:t>
            </a:r>
            <a:r>
              <a:rPr lang="hu-HU" dirty="0" smtClean="0"/>
              <a:t> monda neki </a:t>
            </a:r>
            <a:r>
              <a:rPr lang="hu-HU" dirty="0" err="1" smtClean="0"/>
              <a:t>elnie</a:t>
            </a:r>
            <a:r>
              <a:rPr lang="hu-HU" dirty="0" smtClean="0"/>
              <a:t>. </a:t>
            </a:r>
            <a:r>
              <a:rPr lang="hu-HU" dirty="0" err="1" smtClean="0"/>
              <a:t>heon</a:t>
            </a:r>
            <a:r>
              <a:rPr lang="hu-HU" dirty="0" smtClean="0"/>
              <a:t> </a:t>
            </a:r>
            <a:r>
              <a:rPr lang="hu-HU" dirty="0" err="1" smtClean="0">
                <a:solidFill>
                  <a:srgbClr val="0070C0"/>
                </a:solidFill>
              </a:rPr>
              <a:t>tilutoa</a:t>
            </a:r>
            <a:r>
              <a:rPr lang="hu-HU" dirty="0" smtClean="0"/>
              <a:t> </a:t>
            </a:r>
            <a:r>
              <a:rPr lang="hu-HU" dirty="0" err="1" smtClean="0"/>
              <a:t>ut</a:t>
            </a:r>
            <a:r>
              <a:rPr lang="hu-HU" dirty="0" smtClean="0"/>
              <a:t> </a:t>
            </a:r>
            <a:r>
              <a:rPr lang="hu-HU" dirty="0" err="1" smtClean="0"/>
              <a:t>igy</a:t>
            </a:r>
            <a:r>
              <a:rPr lang="hu-HU" dirty="0" smtClean="0"/>
              <a:t> fa </a:t>
            </a:r>
            <a:r>
              <a:rPr lang="hu-HU" dirty="0" err="1" smtClean="0"/>
              <a:t>gyimilcsetul</a:t>
            </a:r>
            <a:r>
              <a:rPr lang="hu-HU" dirty="0" smtClean="0"/>
              <a:t>.  </a:t>
            </a:r>
            <a:r>
              <a:rPr lang="hu-HU" dirty="0" err="1" smtClean="0"/>
              <a:t>Gye</a:t>
            </a:r>
            <a:r>
              <a:rPr lang="hu-HU" dirty="0" smtClean="0"/>
              <a:t> </a:t>
            </a:r>
            <a:r>
              <a:rPr lang="hu-HU" dirty="0" err="1" smtClean="0">
                <a:solidFill>
                  <a:srgbClr val="0070C0"/>
                </a:solidFill>
              </a:rPr>
              <a:t>mondoa</a:t>
            </a:r>
            <a:r>
              <a:rPr lang="hu-HU" dirty="0" smtClean="0"/>
              <a:t> neki, </a:t>
            </a:r>
            <a:r>
              <a:rPr lang="hu-HU" dirty="0" err="1" smtClean="0"/>
              <a:t>meret</a:t>
            </a:r>
            <a:r>
              <a:rPr lang="hu-HU" dirty="0" smtClean="0"/>
              <a:t> </a:t>
            </a:r>
            <a:r>
              <a:rPr lang="hu-HU" dirty="0" err="1" smtClean="0"/>
              <a:t>nim</a:t>
            </a:r>
            <a:r>
              <a:rPr lang="hu-HU" dirty="0" smtClean="0"/>
              <a:t> </a:t>
            </a:r>
            <a:r>
              <a:rPr lang="hu-HU" dirty="0" err="1" smtClean="0"/>
              <a:t>eneik</a:t>
            </a:r>
            <a:r>
              <a:rPr lang="hu-HU" dirty="0" smtClean="0"/>
              <a:t>: </a:t>
            </a:r>
            <a:r>
              <a:rPr lang="hu-HU" dirty="0" err="1" smtClean="0"/>
              <a:t>isa</a:t>
            </a:r>
            <a:r>
              <a:rPr lang="hu-HU" dirty="0" smtClean="0"/>
              <a:t>, ki napon </a:t>
            </a:r>
            <a:r>
              <a:rPr lang="hu-HU" dirty="0" err="1" smtClean="0"/>
              <a:t>emdul</a:t>
            </a:r>
            <a:r>
              <a:rPr lang="hu-HU" dirty="0" smtClean="0"/>
              <a:t>  az </a:t>
            </a:r>
            <a:r>
              <a:rPr lang="hu-HU" dirty="0" err="1" smtClean="0"/>
              <a:t>gyimilcstul</a:t>
            </a:r>
            <a:r>
              <a:rPr lang="hu-HU" dirty="0" smtClean="0"/>
              <a:t>, </a:t>
            </a:r>
            <a:r>
              <a:rPr lang="hu-HU" dirty="0" err="1" smtClean="0"/>
              <a:t>halalnek</a:t>
            </a:r>
            <a:r>
              <a:rPr lang="hu-HU" dirty="0" smtClean="0"/>
              <a:t> </a:t>
            </a:r>
            <a:r>
              <a:rPr lang="hu-HU" dirty="0" err="1" smtClean="0"/>
              <a:t>halalaal</a:t>
            </a:r>
            <a:r>
              <a:rPr lang="hu-HU" dirty="0" smtClean="0"/>
              <a:t> </a:t>
            </a:r>
            <a:r>
              <a:rPr lang="hu-HU" dirty="0" err="1" smtClean="0"/>
              <a:t>holsz</a:t>
            </a:r>
            <a:r>
              <a:rPr lang="hu-HU" dirty="0" smtClean="0"/>
              <a:t>. </a:t>
            </a:r>
            <a:r>
              <a:rPr lang="hu-HU" dirty="0" err="1" smtClean="0">
                <a:solidFill>
                  <a:srgbClr val="FF0000"/>
                </a:solidFill>
              </a:rPr>
              <a:t>hadlava</a:t>
            </a:r>
            <a:r>
              <a:rPr lang="hu-HU" dirty="0" smtClean="0"/>
              <a:t> holtat </a:t>
            </a:r>
            <a:r>
              <a:rPr lang="hu-HU" dirty="0" err="1" smtClean="0"/>
              <a:t>terumteve</a:t>
            </a:r>
            <a:r>
              <a:rPr lang="hu-HU" dirty="0" smtClean="0"/>
              <a:t> </a:t>
            </a:r>
            <a:r>
              <a:rPr lang="hu-HU" dirty="0" err="1" smtClean="0"/>
              <a:t>Istentul</a:t>
            </a:r>
            <a:r>
              <a:rPr lang="hu-HU" dirty="0" smtClean="0"/>
              <a:t>, </a:t>
            </a:r>
            <a:r>
              <a:rPr lang="hu-HU" dirty="0" err="1" smtClean="0"/>
              <a:t>gye</a:t>
            </a:r>
            <a:r>
              <a:rPr lang="hu-HU" dirty="0" smtClean="0"/>
              <a:t> </a:t>
            </a:r>
            <a:r>
              <a:rPr lang="hu-HU" dirty="0" err="1" smtClean="0">
                <a:solidFill>
                  <a:srgbClr val="FF0000"/>
                </a:solidFill>
              </a:rPr>
              <a:t>feledeve</a:t>
            </a:r>
            <a:r>
              <a:rPr lang="hu-HU" dirty="0" smtClean="0">
                <a:solidFill>
                  <a:srgbClr val="FF0000"/>
                </a:solidFill>
              </a:rPr>
              <a:t>.</a:t>
            </a:r>
            <a:r>
              <a:rPr lang="hu-HU" dirty="0" smtClean="0"/>
              <a:t> </a:t>
            </a:r>
            <a:r>
              <a:rPr lang="hu-HU" dirty="0" err="1" smtClean="0"/>
              <a:t>engede</a:t>
            </a:r>
            <a:r>
              <a:rPr lang="hu-HU" dirty="0" smtClean="0"/>
              <a:t> </a:t>
            </a:r>
            <a:r>
              <a:rPr lang="hu-HU" dirty="0" err="1" smtClean="0"/>
              <a:t>urdung</a:t>
            </a:r>
            <a:r>
              <a:rPr lang="hu-HU" dirty="0" smtClean="0"/>
              <a:t> </a:t>
            </a:r>
            <a:r>
              <a:rPr lang="hu-HU" dirty="0" err="1" smtClean="0"/>
              <a:t>intetuinek</a:t>
            </a:r>
            <a:r>
              <a:rPr lang="hu-HU" dirty="0" smtClean="0"/>
              <a:t>, es </a:t>
            </a:r>
            <a:r>
              <a:rPr lang="hu-HU" dirty="0" err="1" smtClean="0"/>
              <a:t>evék</a:t>
            </a:r>
            <a:r>
              <a:rPr lang="hu-HU" dirty="0" smtClean="0"/>
              <a:t> az </a:t>
            </a:r>
            <a:r>
              <a:rPr lang="hu-HU" dirty="0" err="1" smtClean="0"/>
              <a:t>tilvot</a:t>
            </a:r>
            <a:r>
              <a:rPr lang="hu-HU" dirty="0" smtClean="0"/>
              <a:t> </a:t>
            </a:r>
            <a:r>
              <a:rPr lang="hu-HU" dirty="0" err="1" smtClean="0"/>
              <a:t>gyimilcstul</a:t>
            </a:r>
            <a:r>
              <a:rPr lang="hu-HU" dirty="0" smtClean="0"/>
              <a:t>. es az </a:t>
            </a:r>
            <a:r>
              <a:rPr lang="hu-HU" dirty="0" err="1" smtClean="0"/>
              <a:t>gyimilcsben</a:t>
            </a:r>
            <a:r>
              <a:rPr lang="hu-HU" dirty="0" smtClean="0"/>
              <a:t> </a:t>
            </a:r>
            <a:r>
              <a:rPr lang="hu-HU" dirty="0" err="1" smtClean="0"/>
              <a:t>halálu</a:t>
            </a:r>
            <a:r>
              <a:rPr lang="hu-HU" dirty="0" smtClean="0"/>
              <a:t> </a:t>
            </a:r>
            <a:r>
              <a:rPr lang="hu-HU" dirty="0" err="1" smtClean="0"/>
              <a:t>evék</a:t>
            </a:r>
            <a:r>
              <a:rPr lang="hu-HU" dirty="0" smtClean="0"/>
              <a:t>. es az </a:t>
            </a:r>
            <a:r>
              <a:rPr lang="hu-HU" dirty="0" err="1" smtClean="0"/>
              <a:t>gyimilcsnek</a:t>
            </a:r>
            <a:r>
              <a:rPr lang="hu-HU" dirty="0" smtClean="0"/>
              <a:t> </a:t>
            </a:r>
            <a:r>
              <a:rPr lang="hu-HU" dirty="0" err="1" smtClean="0"/>
              <a:t>úl</a:t>
            </a:r>
            <a:r>
              <a:rPr lang="hu-HU" dirty="0" smtClean="0"/>
              <a:t> </a:t>
            </a:r>
            <a:r>
              <a:rPr lang="hu-HU" dirty="0" err="1" smtClean="0"/>
              <a:t>keserou</a:t>
            </a:r>
            <a:r>
              <a:rPr lang="hu-HU" dirty="0" smtClean="0"/>
              <a:t> </a:t>
            </a:r>
            <a:r>
              <a:rPr lang="hu-HU" dirty="0" err="1" smtClean="0">
                <a:solidFill>
                  <a:srgbClr val="7030A0"/>
                </a:solidFill>
              </a:rPr>
              <a:t>vala</a:t>
            </a:r>
            <a:r>
              <a:rPr lang="hu-HU" dirty="0" smtClean="0"/>
              <a:t> vize, </a:t>
            </a:r>
            <a:r>
              <a:rPr lang="hu-HU" dirty="0" err="1" smtClean="0"/>
              <a:t>hugy</a:t>
            </a:r>
            <a:r>
              <a:rPr lang="hu-HU" dirty="0" smtClean="0"/>
              <a:t> </a:t>
            </a:r>
            <a:r>
              <a:rPr lang="hu-HU" dirty="0" err="1" smtClean="0"/>
              <a:t>turkokat</a:t>
            </a:r>
            <a:r>
              <a:rPr lang="hu-HU" dirty="0" smtClean="0"/>
              <a:t> </a:t>
            </a:r>
            <a:r>
              <a:rPr lang="hu-HU" dirty="0" err="1" smtClean="0"/>
              <a:t>mige</a:t>
            </a:r>
            <a:r>
              <a:rPr lang="hu-HU" dirty="0" smtClean="0"/>
              <a:t> </a:t>
            </a:r>
            <a:r>
              <a:rPr lang="hu-HU" dirty="0" err="1" smtClean="0">
                <a:solidFill>
                  <a:srgbClr val="7030A0"/>
                </a:solidFill>
              </a:rPr>
              <a:t>zokoztia</a:t>
            </a:r>
            <a:r>
              <a:rPr lang="hu-HU" dirty="0" smtClean="0">
                <a:solidFill>
                  <a:srgbClr val="7030A0"/>
                </a:solidFill>
              </a:rPr>
              <a:t> </a:t>
            </a:r>
            <a:r>
              <a:rPr lang="hu-HU" dirty="0" err="1" smtClean="0">
                <a:solidFill>
                  <a:srgbClr val="7030A0"/>
                </a:solidFill>
              </a:rPr>
              <a:t>vala</a:t>
            </a:r>
            <a:r>
              <a:rPr lang="hu-HU" dirty="0" smtClean="0">
                <a:solidFill>
                  <a:srgbClr val="7030A0"/>
                </a:solidFill>
              </a:rPr>
              <a:t>. </a:t>
            </a:r>
            <a:r>
              <a:rPr lang="hu-HU" dirty="0" err="1" smtClean="0"/>
              <a:t>num</a:t>
            </a:r>
            <a:r>
              <a:rPr lang="hu-HU" dirty="0" smtClean="0"/>
              <a:t> </a:t>
            </a:r>
            <a:r>
              <a:rPr lang="hu-HU" dirty="0" err="1" smtClean="0"/>
              <a:t>heon</a:t>
            </a:r>
            <a:r>
              <a:rPr lang="hu-HU" dirty="0" smtClean="0"/>
              <a:t> </a:t>
            </a:r>
            <a:r>
              <a:rPr lang="hu-HU" dirty="0" err="1" smtClean="0"/>
              <a:t>moganek</a:t>
            </a:r>
            <a:r>
              <a:rPr lang="hu-HU" dirty="0" smtClean="0"/>
              <a:t>, </a:t>
            </a:r>
            <a:r>
              <a:rPr lang="hu-HU" dirty="0" err="1" smtClean="0"/>
              <a:t>gye</a:t>
            </a:r>
            <a:r>
              <a:rPr lang="hu-HU" dirty="0" smtClean="0"/>
              <a:t> </a:t>
            </a:r>
            <a:r>
              <a:rPr lang="hu-HU" dirty="0" err="1" smtClean="0"/>
              <a:t>mend</a:t>
            </a:r>
            <a:r>
              <a:rPr lang="hu-HU" dirty="0" smtClean="0"/>
              <a:t> u </a:t>
            </a:r>
            <a:r>
              <a:rPr lang="hu-HU" dirty="0" err="1" smtClean="0"/>
              <a:t>fojanek</a:t>
            </a:r>
            <a:r>
              <a:rPr lang="hu-HU" dirty="0" smtClean="0"/>
              <a:t> halalut </a:t>
            </a:r>
            <a:r>
              <a:rPr lang="hu-HU" dirty="0" err="1" smtClean="0"/>
              <a:t>evék</a:t>
            </a:r>
            <a:r>
              <a:rPr lang="hu-HU" dirty="0" smtClean="0"/>
              <a:t>. </a:t>
            </a:r>
            <a:r>
              <a:rPr lang="hu-HU" dirty="0" err="1" smtClean="0">
                <a:solidFill>
                  <a:srgbClr val="FF0000"/>
                </a:solidFill>
              </a:rPr>
              <a:t>horoguvek</a:t>
            </a:r>
            <a:r>
              <a:rPr lang="hu-HU" dirty="0" smtClean="0"/>
              <a:t> Isten, es </a:t>
            </a:r>
            <a:r>
              <a:rPr lang="hu-HU" dirty="0" err="1" smtClean="0"/>
              <a:t>vetevé</a:t>
            </a:r>
            <a:r>
              <a:rPr lang="hu-HU" dirty="0" smtClean="0"/>
              <a:t> </a:t>
            </a:r>
            <a:r>
              <a:rPr lang="hu-HU" dirty="0" err="1" smtClean="0"/>
              <a:t>ut</a:t>
            </a:r>
            <a:r>
              <a:rPr lang="hu-HU" dirty="0" smtClean="0"/>
              <a:t> ez </a:t>
            </a:r>
            <a:r>
              <a:rPr lang="hu-HU" dirty="0" err="1" smtClean="0"/>
              <a:t>munkas</a:t>
            </a:r>
            <a:r>
              <a:rPr lang="hu-HU" dirty="0" smtClean="0"/>
              <a:t> </a:t>
            </a:r>
            <a:r>
              <a:rPr lang="hu-HU" dirty="0" err="1" smtClean="0"/>
              <a:t>vilag</a:t>
            </a:r>
            <a:r>
              <a:rPr lang="hu-HU" dirty="0" smtClean="0"/>
              <a:t> bele: es leun </a:t>
            </a:r>
            <a:r>
              <a:rPr lang="hu-HU" dirty="0" err="1" smtClean="0"/>
              <a:t>halalnek</a:t>
            </a:r>
            <a:r>
              <a:rPr lang="hu-HU" dirty="0" smtClean="0"/>
              <a:t> es </a:t>
            </a:r>
            <a:r>
              <a:rPr lang="hu-HU" dirty="0" err="1" smtClean="0"/>
              <a:t>pukulnek</a:t>
            </a:r>
            <a:r>
              <a:rPr lang="hu-HU" dirty="0" smtClean="0"/>
              <a:t> feze, es </a:t>
            </a:r>
            <a:r>
              <a:rPr lang="hu-HU" dirty="0" err="1" smtClean="0"/>
              <a:t>mend</a:t>
            </a:r>
            <a:r>
              <a:rPr lang="hu-HU" dirty="0" smtClean="0"/>
              <a:t> u </a:t>
            </a:r>
            <a:r>
              <a:rPr lang="hu-HU" dirty="0" err="1" smtClean="0"/>
              <a:t>nemenek</a:t>
            </a:r>
            <a:r>
              <a:rPr lang="hu-HU" dirty="0" smtClean="0"/>
              <a:t>. (…)</a:t>
            </a:r>
          </a:p>
          <a:p>
            <a:r>
              <a:rPr lang="hu-HU" dirty="0" smtClean="0"/>
              <a:t> </a:t>
            </a:r>
            <a:r>
              <a:rPr lang="hu-HU" dirty="0" err="1" smtClean="0"/>
              <a:t>vezessë</a:t>
            </a:r>
            <a:r>
              <a:rPr lang="hu-HU" dirty="0" smtClean="0"/>
              <a:t> </a:t>
            </a:r>
            <a:r>
              <a:rPr lang="hu-HU" dirty="0" err="1" smtClean="0"/>
              <a:t>ut</a:t>
            </a:r>
            <a:r>
              <a:rPr lang="hu-HU" dirty="0" smtClean="0"/>
              <a:t> </a:t>
            </a:r>
            <a:r>
              <a:rPr lang="hu-HU" dirty="0" err="1" smtClean="0"/>
              <a:t>paradisum</a:t>
            </a:r>
            <a:r>
              <a:rPr lang="hu-HU" dirty="0" smtClean="0"/>
              <a:t> nyugalma </a:t>
            </a:r>
            <a:r>
              <a:rPr lang="hu-HU" dirty="0" err="1" smtClean="0"/>
              <a:t>beli</a:t>
            </a:r>
            <a:r>
              <a:rPr lang="hu-HU" dirty="0" smtClean="0"/>
              <a:t>, es adjon neki </a:t>
            </a:r>
            <a:r>
              <a:rPr lang="hu-HU" dirty="0" err="1" smtClean="0"/>
              <a:t>münyi</a:t>
            </a:r>
            <a:r>
              <a:rPr lang="hu-HU" dirty="0" smtClean="0"/>
              <a:t> </a:t>
            </a:r>
            <a:r>
              <a:rPr lang="hu-HU" dirty="0" err="1" smtClean="0"/>
              <a:t>uruszág</a:t>
            </a:r>
            <a:r>
              <a:rPr lang="hu-HU" dirty="0" smtClean="0"/>
              <a:t> bele utat es </a:t>
            </a:r>
            <a:r>
              <a:rPr lang="hu-HU" dirty="0" err="1" smtClean="0"/>
              <a:t>mend</a:t>
            </a:r>
            <a:r>
              <a:rPr lang="hu-HU" dirty="0" smtClean="0"/>
              <a:t> </a:t>
            </a:r>
            <a:r>
              <a:rPr lang="hu-HU" dirty="0" err="1" smtClean="0"/>
              <a:t>jouben</a:t>
            </a:r>
            <a:r>
              <a:rPr lang="hu-HU" dirty="0" smtClean="0"/>
              <a:t> </a:t>
            </a:r>
            <a:r>
              <a:rPr lang="hu-HU" dirty="0" err="1" smtClean="0"/>
              <a:t>reszet</a:t>
            </a:r>
            <a:r>
              <a:rPr lang="hu-HU" dirty="0" smtClean="0"/>
              <a:t>! 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8446168" y="1082842"/>
            <a:ext cx="2815390" cy="12151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Többféle múlt idő</a:t>
            </a: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01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324853" y="140186"/>
            <a:ext cx="2793166" cy="68140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Volék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sirolm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tudotlon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.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Sirolmol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sepedik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buol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oszuk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epedek,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Választ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világumtuul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aramond" panose="02020404030301010803" pitchFamily="18" charset="0"/>
              </a:rPr>
              <a:t>zsidou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fiodumtuul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ézes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ürümemtüül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.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Ó én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aramond" panose="02020404030301010803" pitchFamily="18" charset="0"/>
              </a:rPr>
              <a:t>ézes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</a:rPr>
              <a:t>uro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aramond" panose="02020404030301010803" pitchFamily="18" charset="0"/>
              </a:rPr>
              <a:t>d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</a:rPr>
              <a:t>um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eggyen-igy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fio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aramond" panose="02020404030301010803" pitchFamily="18" charset="0"/>
              </a:rPr>
              <a:t>d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um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sírou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anyát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teküncsed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aramond" panose="02020404030301010803" pitchFamily="18" charset="0"/>
              </a:rPr>
              <a:t>buabeleül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kinyuhhad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!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Szemem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Garamond" panose="02020404030301010803" pitchFamily="18" charset="0"/>
              </a:rPr>
              <a:t>künyüel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árad,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junhum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buol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fárad.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Te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vérüd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hullottya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én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junhum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olélottya</a:t>
            </a: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.</a:t>
            </a:r>
            <a:endParaRPr kumimoji="0" lang="hu-HU" alt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hu-HU" sz="2000" dirty="0"/>
          </a:p>
        </p:txBody>
      </p:sp>
      <p:sp>
        <p:nvSpPr>
          <p:cNvPr id="6" name="Téglalap 5"/>
          <p:cNvSpPr/>
          <p:nvPr/>
        </p:nvSpPr>
        <p:spPr>
          <a:xfrm>
            <a:off x="4077326" y="140186"/>
            <a:ext cx="3087972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aramond" panose="02020404030301010803" pitchFamily="18" charset="0"/>
              </a:rPr>
              <a:t>Világ világa,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virágnak virága,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keserüen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kinzatul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vos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szegekkel veretül!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Uh nekem, én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fiom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ézes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mézüül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szégyenül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szépségüd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vírüd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hioll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vizeül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.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Sirolmom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fuhászatum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tertetik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kiül,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én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junhumnok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bel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bua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ki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sumha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nim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hiül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.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Végy halál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engümet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eggyedűm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íllyen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maraggyun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urodum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kit világ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féllyen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!</a:t>
            </a:r>
            <a:endParaRPr kumimoji="0" lang="hu-HU" altLang="hu-H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8319541" y="153236"/>
            <a:ext cx="3034259" cy="68579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Ó,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igoz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Simeonnok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bezzeg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szovo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ére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: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én érzem ez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bútürüt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kit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níha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egíre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.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Tüüled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válnum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;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de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nüm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valállal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hul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igy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kinzassál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fiom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halállal!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Zsidou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mit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téssz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türvéntelen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Fiom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mert hol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biüntelen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.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Fugvá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husztuzvá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üklelvé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ketvé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ülüd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!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 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Kegyüggyetük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fiomnok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ne légy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kegyülm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mogomnok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!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Ovogy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halál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kináal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anyát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ézes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fiáal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egyembelű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kumimoji="0" lang="hu-HU" altLang="hu-H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üllyétük</a:t>
            </a: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!</a:t>
            </a:r>
            <a:endParaRPr kumimoji="0" lang="hu-HU" altLang="hu-H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hu-HU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5621312" y="-48126"/>
            <a:ext cx="5732488" cy="72189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Jelentéstan, stilisztika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8" name="Téglalapbuborék 7"/>
          <p:cNvSpPr/>
          <p:nvPr/>
        </p:nvSpPr>
        <p:spPr>
          <a:xfrm>
            <a:off x="2738630" y="894765"/>
            <a:ext cx="1273968" cy="2322095"/>
          </a:xfrm>
          <a:prstGeom prst="wedgeRectCallout">
            <a:avLst>
              <a:gd name="adj1" fmla="val -91421"/>
              <a:gd name="adj2" fmla="val 5680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Kicsinyítő képző (Árpád, Buzád, Füred, Mogyoród, Szeged, kisded)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2" name="Téglalapbuborék 11"/>
          <p:cNvSpPr/>
          <p:nvPr/>
        </p:nvSpPr>
        <p:spPr>
          <a:xfrm>
            <a:off x="2478966" y="5188969"/>
            <a:ext cx="1793296" cy="670409"/>
          </a:xfrm>
          <a:prstGeom prst="wedgeRectCallout">
            <a:avLst>
              <a:gd name="adj1" fmla="val -122261"/>
              <a:gd name="adj2" fmla="val -29443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ÉZES – ÉDES/ÍZES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4" name="Téglalapbuborék 13"/>
          <p:cNvSpPr/>
          <p:nvPr/>
        </p:nvSpPr>
        <p:spPr>
          <a:xfrm>
            <a:off x="6481273" y="2754579"/>
            <a:ext cx="1793296" cy="670409"/>
          </a:xfrm>
          <a:prstGeom prst="wedgeRectCallout">
            <a:avLst>
              <a:gd name="adj1" fmla="val -122261"/>
              <a:gd name="adj2" fmla="val -29443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VILÁGOSSÁG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5" name="Téglalap 14"/>
          <p:cNvSpPr/>
          <p:nvPr/>
        </p:nvSpPr>
        <p:spPr>
          <a:xfrm>
            <a:off x="1636295" y="6176963"/>
            <a:ext cx="9717505" cy="83427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 szerző ismeri és gazdagon alkalmazza a költői eszközöket (felcserélés, figura </a:t>
            </a:r>
            <a:r>
              <a:rPr lang="hu-HU" dirty="0" err="1" smtClean="0"/>
              <a:t>etimologica</a:t>
            </a:r>
            <a:r>
              <a:rPr lang="hu-HU" dirty="0" smtClean="0"/>
              <a:t>, gondolatritmus, metaforák, alliterációk stb.)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641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Nyelvemlék: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hu-HU" dirty="0" smtClean="0"/>
              <a:t>A nyelv korábbi állapotát mutató szövegek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b="1" dirty="0" smtClean="0">
                <a:solidFill>
                  <a:srgbClr val="FF0000"/>
                </a:solidFill>
              </a:rPr>
              <a:t>Szórványemlék </a:t>
            </a:r>
            <a:r>
              <a:rPr lang="hu-HU" dirty="0" smtClean="0"/>
              <a:t>– egy-egy szó, kifejezés más nyelvi környezetben</a:t>
            </a:r>
          </a:p>
          <a:p>
            <a:r>
              <a:rPr lang="hu-HU" b="1" dirty="0" smtClean="0">
                <a:solidFill>
                  <a:srgbClr val="FF0000"/>
                </a:solidFill>
              </a:rPr>
              <a:t>Szövegemlék</a:t>
            </a:r>
            <a:r>
              <a:rPr lang="hu-HU" dirty="0" smtClean="0"/>
              <a:t> – összefüggő magyar szöveg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845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134578" y="365125"/>
            <a:ext cx="4255911" cy="2324022"/>
          </a:xfrm>
        </p:spPr>
        <p:txBody>
          <a:bodyPr>
            <a:normAutofit fontScale="90000"/>
          </a:bodyPr>
          <a:lstStyle/>
          <a:p>
            <a: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A TIHANYI APÁTSÁG ALAPÍTÓLEVELE</a:t>
            </a:r>
            <a:b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hu-HU" b="1" dirty="0" smtClean="0">
                <a:latin typeface="Algerian" panose="04020705040A02060702" pitchFamily="82" charset="0"/>
              </a:rPr>
              <a:t>1055</a:t>
            </a:r>
            <a:endParaRPr lang="hu-HU" b="1" dirty="0">
              <a:latin typeface="Algerian" panose="04020705040A02060702" pitchFamily="82" charset="0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6"/>
            <a:ext cx="6743699" cy="6858000"/>
          </a:xfrm>
        </p:spPr>
      </p:pic>
      <p:sp>
        <p:nvSpPr>
          <p:cNvPr id="5" name="Ellipszis 4"/>
          <p:cNvSpPr/>
          <p:nvPr/>
        </p:nvSpPr>
        <p:spPr>
          <a:xfrm>
            <a:off x="3215390" y="1589504"/>
            <a:ext cx="1678898" cy="809469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Ellipszis 5"/>
          <p:cNvSpPr/>
          <p:nvPr/>
        </p:nvSpPr>
        <p:spPr>
          <a:xfrm>
            <a:off x="3215390" y="2689147"/>
            <a:ext cx="1678898" cy="809469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1" name="Egyenes összekötő 10"/>
          <p:cNvCxnSpPr/>
          <p:nvPr/>
        </p:nvCxnSpPr>
        <p:spPr>
          <a:xfrm>
            <a:off x="1454046" y="3751314"/>
            <a:ext cx="4122295" cy="749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zövegdoboz 2"/>
          <p:cNvSpPr txBox="1"/>
          <p:nvPr/>
        </p:nvSpPr>
        <p:spPr>
          <a:xfrm>
            <a:off x="7191023" y="2935111"/>
            <a:ext cx="4289778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b="1" dirty="0" smtClean="0"/>
              <a:t>LATIN NYELVŰ</a:t>
            </a:r>
          </a:p>
          <a:p>
            <a:endParaRPr lang="hu-HU" b="1" dirty="0" smtClean="0"/>
          </a:p>
          <a:p>
            <a:r>
              <a:rPr lang="hu-HU" b="1" dirty="0" smtClean="0"/>
              <a:t>SZÁMOS TERMÉSZETFÖLDRAJZI KIFEJEZÉST MAGYARUL TARTALMAZ</a:t>
            </a:r>
          </a:p>
          <a:p>
            <a:endParaRPr lang="hu-HU" b="1" dirty="0"/>
          </a:p>
          <a:p>
            <a:r>
              <a:rPr lang="hu-HU" b="1" dirty="0" smtClean="0"/>
              <a:t>SZÓRVÁNYEMLÉK</a:t>
            </a:r>
            <a:endParaRPr lang="hu-HU" b="1" dirty="0"/>
          </a:p>
        </p:txBody>
      </p:sp>
      <p:sp>
        <p:nvSpPr>
          <p:cNvPr id="8" name="Ellipszis 7"/>
          <p:cNvSpPr/>
          <p:nvPr/>
        </p:nvSpPr>
        <p:spPr>
          <a:xfrm>
            <a:off x="951968" y="1071276"/>
            <a:ext cx="1678898" cy="809469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374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042400" y="365125"/>
            <a:ext cx="2311400" cy="1215319"/>
          </a:xfrm>
        </p:spPr>
        <p:txBody>
          <a:bodyPr/>
          <a:lstStyle/>
          <a:p>
            <a:pPr algn="r"/>
            <a:r>
              <a:rPr lang="hu-HU" b="1" dirty="0" smtClean="0">
                <a:solidFill>
                  <a:srgbClr val="FF0000"/>
                </a:solidFill>
              </a:rPr>
              <a:t>glossza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636000" y="1825625"/>
            <a:ext cx="3149600" cy="4351338"/>
          </a:xfrm>
        </p:spPr>
        <p:txBody>
          <a:bodyPr/>
          <a:lstStyle/>
          <a:p>
            <a:r>
              <a:rPr lang="hu-HU" dirty="0" smtClean="0"/>
              <a:t>EGYÉB SZÓRVÁNYOK, </a:t>
            </a:r>
          </a:p>
          <a:p>
            <a:r>
              <a:rPr lang="hu-HU" dirty="0" smtClean="0"/>
              <a:t>LATIN SZÖVEGHEZ FŰZÖTT MAGYARÁZATOK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688622"/>
            <a:ext cx="8337194" cy="5881511"/>
          </a:xfrm>
          <a:prstGeom prst="rect">
            <a:avLst/>
          </a:prstGeom>
        </p:spPr>
      </p:pic>
      <p:sp>
        <p:nvSpPr>
          <p:cNvPr id="6" name="Ellipszis 5"/>
          <p:cNvSpPr/>
          <p:nvPr/>
        </p:nvSpPr>
        <p:spPr>
          <a:xfrm>
            <a:off x="203200" y="1825625"/>
            <a:ext cx="2065867" cy="9120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Ellipszis 8"/>
          <p:cNvSpPr/>
          <p:nvPr/>
        </p:nvSpPr>
        <p:spPr>
          <a:xfrm>
            <a:off x="953911" y="3173370"/>
            <a:ext cx="1157111" cy="8228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110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72"/>
            <a:ext cx="6637867" cy="5607337"/>
          </a:xfr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7134578" y="365125"/>
            <a:ext cx="4255911" cy="2324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HALOTTI BESZÉD ÉS KÖNYÖRGÉS</a:t>
            </a:r>
            <a:b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hu-HU" b="1" dirty="0" smtClean="0">
                <a:latin typeface="Algerian" panose="04020705040A02060702" pitchFamily="82" charset="0"/>
              </a:rPr>
              <a:t>1200 K.</a:t>
            </a:r>
            <a:endParaRPr lang="hu-HU" b="1" dirty="0">
              <a:latin typeface="Algerian" panose="04020705040A02060702" pitchFamily="82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191023" y="2935111"/>
            <a:ext cx="428977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b="1" dirty="0" smtClean="0"/>
              <a:t>TELJES MAGYAR NYELVŰ PRÉDIKÁCIÓ</a:t>
            </a:r>
          </a:p>
          <a:p>
            <a:endParaRPr lang="hu-HU" b="1" dirty="0"/>
          </a:p>
          <a:p>
            <a:r>
              <a:rPr lang="hu-HU" b="1" dirty="0" smtClean="0"/>
              <a:t>PRAY-KÓDEXBEN</a:t>
            </a:r>
          </a:p>
          <a:p>
            <a:endParaRPr lang="hu-HU" b="1" dirty="0" smtClean="0"/>
          </a:p>
          <a:p>
            <a:r>
              <a:rPr lang="hu-HU" b="1" dirty="0" smtClean="0"/>
              <a:t>SZÖVEGEMLÉK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128831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93045" y="-61461"/>
            <a:ext cx="10515600" cy="1325563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62" y="589573"/>
            <a:ext cx="7058493" cy="5429610"/>
          </a:xfr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7896693" y="274814"/>
            <a:ext cx="3296355" cy="2324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ÓMAGYAR MÁRIA-SIRALOM</a:t>
            </a:r>
            <a:b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hu-HU" b="1" dirty="0" smtClean="0">
                <a:latin typeface="Algerian" panose="04020705040A02060702" pitchFamily="82" charset="0"/>
              </a:rPr>
              <a:t>1300 K</a:t>
            </a:r>
            <a:endParaRPr lang="hu-HU" b="1" dirty="0">
              <a:latin typeface="Algerian" panose="04020705040A02060702" pitchFamily="82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7399981" y="3173911"/>
            <a:ext cx="428977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b="1" dirty="0" smtClean="0"/>
              <a:t>ELSŐ MAGYAR NYELVŰ VERS</a:t>
            </a:r>
          </a:p>
          <a:p>
            <a:endParaRPr lang="hu-HU" b="1" dirty="0"/>
          </a:p>
          <a:p>
            <a:r>
              <a:rPr lang="hu-HU" b="1" dirty="0" smtClean="0"/>
              <a:t>LEUWENI-KÓDEXBEN</a:t>
            </a:r>
          </a:p>
          <a:p>
            <a:endParaRPr lang="hu-HU" dirty="0" smtClean="0"/>
          </a:p>
          <a:p>
            <a:r>
              <a:rPr lang="hu-HU" dirty="0" smtClean="0"/>
              <a:t>(SZÁNDÉKOSAN RONGÁLT SZÖVEG)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319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46271" cy="68580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/>
          <a:srcRect t="36904" r="49271" b="31183"/>
          <a:stretch/>
        </p:blipFill>
        <p:spPr>
          <a:xfrm>
            <a:off x="5779145" y="484414"/>
            <a:ext cx="6069329" cy="5889171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104931" y="2608289"/>
            <a:ext cx="2118204" cy="19637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774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847644" y="2564969"/>
            <a:ext cx="5506156" cy="3611994"/>
          </a:xfrm>
        </p:spPr>
        <p:txBody>
          <a:bodyPr/>
          <a:lstStyle/>
          <a:p>
            <a:r>
              <a:rPr lang="hu-HU" dirty="0" smtClean="0"/>
              <a:t>Két magyar fordító (Tamás és Bálint)</a:t>
            </a:r>
          </a:p>
          <a:p>
            <a:r>
              <a:rPr lang="hu-HU" dirty="0" smtClean="0"/>
              <a:t>három kódexbe jegyezték be bibliafordításuk részleteit</a:t>
            </a:r>
          </a:p>
          <a:p>
            <a:r>
              <a:rPr lang="hu-HU" i="1" dirty="0" smtClean="0">
                <a:solidFill>
                  <a:srgbClr val="0070C0"/>
                </a:solidFill>
              </a:rPr>
              <a:t>Bécsi kódex</a:t>
            </a:r>
          </a:p>
          <a:p>
            <a:r>
              <a:rPr lang="hu-HU" i="1" dirty="0" smtClean="0">
                <a:solidFill>
                  <a:srgbClr val="0070C0"/>
                </a:solidFill>
              </a:rPr>
              <a:t>Müncheni kódex</a:t>
            </a:r>
          </a:p>
          <a:p>
            <a:r>
              <a:rPr lang="hu-HU" i="1" dirty="0" smtClean="0">
                <a:solidFill>
                  <a:srgbClr val="0070C0"/>
                </a:solidFill>
              </a:rPr>
              <a:t>Apor-kódex</a:t>
            </a:r>
            <a:endParaRPr lang="hu-HU" i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Huszita Biblia – Wikipé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9764"/>
            <a:ext cx="5336498" cy="759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7097889" y="240947"/>
            <a:ext cx="4255911" cy="2324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HUSZITA BIBLIA</a:t>
            </a:r>
            <a:b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hu-HU" b="1" dirty="0" smtClean="0">
                <a:latin typeface="Algerian" panose="04020705040A02060702" pitchFamily="82" charset="0"/>
              </a:rPr>
              <a:t>XV.SZD</a:t>
            </a:r>
            <a:endParaRPr lang="hu-HU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89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Sylvester János – Wikipé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946" y="90311"/>
            <a:ext cx="57531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560018" y="2923909"/>
            <a:ext cx="4332111" cy="1325563"/>
          </a:xfrm>
        </p:spPr>
        <p:txBody>
          <a:bodyPr>
            <a:normAutofit fontScale="90000"/>
          </a:bodyPr>
          <a:lstStyle/>
          <a:p>
            <a: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ÚJ testamentum</a:t>
            </a:r>
            <a: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/>
            </a:r>
            <a:br>
              <a:rPr lang="hu-HU" b="1" dirty="0" smtClean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hu-HU" b="1" dirty="0" smtClean="0">
                <a:latin typeface="Algerian" panose="04020705040A02060702" pitchFamily="82" charset="0"/>
              </a:rPr>
              <a:t>XVI. </a:t>
            </a:r>
            <a:r>
              <a:rPr lang="hu-HU" b="1" dirty="0" err="1" smtClean="0">
                <a:latin typeface="Algerian" panose="04020705040A02060702" pitchFamily="82" charset="0"/>
              </a:rPr>
              <a:t>Szd</a:t>
            </a:r>
            <a:r>
              <a:rPr lang="hu-HU" b="1" dirty="0" smtClean="0">
                <a:latin typeface="Algerian" panose="04020705040A02060702" pitchFamily="82" charset="0"/>
              </a:rPr>
              <a:t>.</a:t>
            </a:r>
            <a:br>
              <a:rPr lang="hu-HU" b="1" dirty="0" smtClean="0">
                <a:latin typeface="Algerian" panose="04020705040A02060702" pitchFamily="82" charset="0"/>
              </a:rPr>
            </a:br>
            <a:r>
              <a:rPr lang="hu-HU" b="1" dirty="0" smtClean="0">
                <a:latin typeface="Algerian" panose="04020705040A02060702" pitchFamily="82" charset="0"/>
              </a:rPr>
              <a:t>Sylvester János</a:t>
            </a:r>
            <a:endParaRPr lang="hu-HU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97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563</Words>
  <Application>Microsoft Office PowerPoint</Application>
  <PresentationFormat>Szélesvásznú</PresentationFormat>
  <Paragraphs>119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0" baseType="lpstr">
      <vt:lpstr>Algerian</vt:lpstr>
      <vt:lpstr>Arial</vt:lpstr>
      <vt:lpstr>Calibri</vt:lpstr>
      <vt:lpstr>Calibri Light</vt:lpstr>
      <vt:lpstr>Garamond</vt:lpstr>
      <vt:lpstr>Office-téma</vt:lpstr>
      <vt:lpstr>Magyar nyelvemlékek</vt:lpstr>
      <vt:lpstr>Nyelvemlék:</vt:lpstr>
      <vt:lpstr>A TIHANYI APÁTSÁG ALAPÍTÓLEVELE 1055</vt:lpstr>
      <vt:lpstr>glossza</vt:lpstr>
      <vt:lpstr>PowerPoint bemutató</vt:lpstr>
      <vt:lpstr>PowerPoint bemutató</vt:lpstr>
      <vt:lpstr>PowerPoint bemutató</vt:lpstr>
      <vt:lpstr>PowerPoint bemutató</vt:lpstr>
      <vt:lpstr>ÚJ testamentum XVI. Szd. Sylvester János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Magyar nyelvemlékek</dc:title>
  <dc:creator>Microsoft-fiók</dc:creator>
  <cp:lastModifiedBy>Microsoft-fiók</cp:lastModifiedBy>
  <cp:revision>22</cp:revision>
  <dcterms:created xsi:type="dcterms:W3CDTF">2020-09-23T20:32:40Z</dcterms:created>
  <dcterms:modified xsi:type="dcterms:W3CDTF">2020-09-24T11:39:03Z</dcterms:modified>
</cp:coreProperties>
</file>