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9" r:id="rId3"/>
    <p:sldId id="260" r:id="rId4"/>
    <p:sldId id="261" r:id="rId5"/>
    <p:sldId id="262" r:id="rId6"/>
    <p:sldId id="275" r:id="rId7"/>
    <p:sldId id="276" r:id="rId8"/>
    <p:sldId id="277" r:id="rId9"/>
    <p:sldId id="278" r:id="rId10"/>
    <p:sldId id="279" r:id="rId11"/>
    <p:sldId id="281" r:id="rId12"/>
    <p:sldId id="280" r:id="rId13"/>
    <p:sldId id="274" r:id="rId14"/>
    <p:sldId id="282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D9783-0960-4E3A-8294-00183F699FE2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A4A53-C7A9-4EC9-BFA0-B93D99B081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548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34369-6B65-460D-B4F1-46452D4563B3}" type="datetimeFigureOut">
              <a:rPr lang="hu-HU" smtClean="0"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9F199-9AA8-48A1-ADBE-9D593CBB4D31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linet.hu/muvesz/gotpokol/vaneyck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A </a:t>
            </a:r>
            <a:r>
              <a:rPr lang="hu-HU" b="1" dirty="0" smtClean="0">
                <a:solidFill>
                  <a:schemeClr val="bg1"/>
                </a:solidFill>
              </a:rPr>
              <a:t>középkori dráma</a:t>
            </a:r>
            <a:r>
              <a:rPr lang="hu-HU" b="1" dirty="0">
                <a:solidFill>
                  <a:schemeClr val="bg1"/>
                </a:solidFill>
              </a:rPr>
              <a:t/>
            </a:r>
            <a:br>
              <a:rPr lang="hu-HU" b="1" dirty="0">
                <a:solidFill>
                  <a:schemeClr val="bg1"/>
                </a:solidFill>
              </a:rPr>
            </a:b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É</a:t>
            </a:r>
            <a:r>
              <a:rPr lang="hu-HU" dirty="0" smtClean="0">
                <a:solidFill>
                  <a:schemeClr val="bg1"/>
                </a:solidFill>
              </a:rPr>
              <a:t>rdekességek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Előfordult, hogy egyetlen dráma eljátszása több napon át tartott </a:t>
            </a:r>
          </a:p>
          <a:p>
            <a:pPr>
              <a:buNone/>
            </a:pPr>
            <a:r>
              <a:rPr lang="hu-HU" dirty="0" smtClean="0">
                <a:solidFill>
                  <a:schemeClr val="bg1"/>
                </a:solidFill>
              </a:rPr>
              <a:t>(pl. Jézus szenvedéstörténete).</a:t>
            </a:r>
            <a:endParaRPr lang="hu-H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É</a:t>
            </a:r>
            <a:r>
              <a:rPr lang="hu-HU" dirty="0" smtClean="0">
                <a:solidFill>
                  <a:schemeClr val="bg1"/>
                </a:solidFill>
              </a:rPr>
              <a:t>rdekességek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Előfordult, hogy a nézők úgy beleélték magukat a történetbe, hogy az előadás után agyonverték a Júdást játszó színészt. </a:t>
            </a:r>
          </a:p>
          <a:p>
            <a:endParaRPr lang="hu-H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A középkori dráma három fajtája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2357430"/>
            <a:ext cx="3900486" cy="3471874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chemeClr val="bg1"/>
                </a:solidFill>
              </a:rPr>
              <a:t>Misztériumjáték</a:t>
            </a:r>
          </a:p>
          <a:p>
            <a:endParaRPr lang="hu-HU" b="1" dirty="0" smtClean="0">
              <a:solidFill>
                <a:schemeClr val="bg1"/>
              </a:solidFill>
            </a:endParaRPr>
          </a:p>
          <a:p>
            <a:r>
              <a:rPr lang="hu-HU" b="1" dirty="0" err="1" smtClean="0">
                <a:solidFill>
                  <a:schemeClr val="bg1"/>
                </a:solidFill>
              </a:rPr>
              <a:t>Mirákulum</a:t>
            </a:r>
            <a:endParaRPr lang="hu-HU" b="1" dirty="0" smtClean="0">
              <a:solidFill>
                <a:schemeClr val="bg1"/>
              </a:solidFill>
            </a:endParaRPr>
          </a:p>
          <a:p>
            <a:endParaRPr lang="hu-HU" b="1" dirty="0" smtClean="0">
              <a:solidFill>
                <a:schemeClr val="bg1"/>
              </a:solidFill>
            </a:endParaRPr>
          </a:p>
          <a:p>
            <a:r>
              <a:rPr lang="hu-HU" b="1" dirty="0" smtClean="0">
                <a:solidFill>
                  <a:schemeClr val="bg1"/>
                </a:solidFill>
              </a:rPr>
              <a:t>Moralitás</a:t>
            </a:r>
          </a:p>
          <a:p>
            <a:pPr>
              <a:buNone/>
            </a:pPr>
            <a:endParaRPr lang="hu-HU" dirty="0" smtClean="0"/>
          </a:p>
          <a:p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4714876" y="2428868"/>
            <a:ext cx="328614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b="1" dirty="0" smtClean="0"/>
              <a:t>Bibliai történetet dolgoz fel </a:t>
            </a:r>
            <a:endParaRPr lang="hu-HU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4572000" y="3429000"/>
            <a:ext cx="307183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b="1" dirty="0" smtClean="0"/>
              <a:t>Szentek életét, vagy csodás történetet dolgoz fel</a:t>
            </a:r>
            <a:endParaRPr lang="hu-HU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4643438" y="4857760"/>
            <a:ext cx="30003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b="1" dirty="0" smtClean="0"/>
              <a:t>Egy bűnös ember története allegorikus szereplőkkel</a:t>
            </a:r>
            <a:endParaRPr lang="hu-H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chemeClr val="bg1"/>
                </a:solidFill>
              </a:rPr>
              <a:t>A </a:t>
            </a:r>
            <a:r>
              <a:rPr lang="hu-HU" b="1" dirty="0" err="1" smtClean="0">
                <a:solidFill>
                  <a:schemeClr val="bg1"/>
                </a:solidFill>
              </a:rPr>
              <a:t>mirákulum</a:t>
            </a:r>
            <a:r>
              <a:rPr lang="hu-HU" b="1" dirty="0" smtClean="0">
                <a:solidFill>
                  <a:schemeClr val="bg1"/>
                </a:solidFill>
              </a:rPr>
              <a:t> szereplői: </a:t>
            </a:r>
            <a:br>
              <a:rPr lang="hu-HU" b="1" dirty="0" smtClean="0">
                <a:solidFill>
                  <a:schemeClr val="bg1"/>
                </a:solidFill>
              </a:rPr>
            </a:br>
            <a:r>
              <a:rPr lang="hu-HU" b="1" dirty="0" smtClean="0">
                <a:solidFill>
                  <a:schemeClr val="bg1"/>
                </a:solidFill>
              </a:rPr>
              <a:t>a szentek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2971792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hu-HU" dirty="0">
                <a:solidFill>
                  <a:srgbClr val="FFFF00"/>
                </a:solidFill>
              </a:rPr>
              <a:t>A SZENT</a:t>
            </a:r>
          </a:p>
          <a:p>
            <a:pPr>
              <a:lnSpc>
                <a:spcPct val="90000"/>
              </a:lnSpc>
            </a:pPr>
            <a:r>
              <a:rPr lang="hu-HU" b="1" dirty="0">
                <a:solidFill>
                  <a:srgbClr val="FFFF00"/>
                </a:solidFill>
              </a:rPr>
              <a:t>Példamutató életet </a:t>
            </a:r>
            <a:r>
              <a:rPr lang="hu-HU" b="1" dirty="0" smtClean="0">
                <a:solidFill>
                  <a:srgbClr val="FFFF00"/>
                </a:solidFill>
              </a:rPr>
              <a:t>élt</a:t>
            </a:r>
          </a:p>
          <a:p>
            <a:pPr>
              <a:lnSpc>
                <a:spcPct val="90000"/>
              </a:lnSpc>
            </a:pPr>
            <a:endParaRPr lang="hu-HU" b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hu-HU" b="1" dirty="0">
                <a:solidFill>
                  <a:srgbClr val="FFFF00"/>
                </a:solidFill>
              </a:rPr>
              <a:t>Csodák kapcsolódnak az </a:t>
            </a:r>
            <a:r>
              <a:rPr lang="hu-HU" b="1" dirty="0" smtClean="0">
                <a:solidFill>
                  <a:srgbClr val="FFFF00"/>
                </a:solidFill>
              </a:rPr>
              <a:t>életéhez</a:t>
            </a:r>
          </a:p>
          <a:p>
            <a:pPr>
              <a:lnSpc>
                <a:spcPct val="90000"/>
              </a:lnSpc>
            </a:pPr>
            <a:endParaRPr lang="hu-HU" b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hu-HU" b="1" dirty="0">
                <a:solidFill>
                  <a:srgbClr val="FFFF00"/>
                </a:solidFill>
              </a:rPr>
              <a:t>Az egyház szentté avatta</a:t>
            </a:r>
          </a:p>
          <a:p>
            <a:pPr>
              <a:lnSpc>
                <a:spcPct val="90000"/>
              </a:lnSpc>
            </a:pPr>
            <a:endParaRPr lang="hu-HU" sz="1800" b="1" dirty="0"/>
          </a:p>
          <a:p>
            <a:pPr>
              <a:lnSpc>
                <a:spcPct val="90000"/>
              </a:lnSpc>
              <a:buFontTx/>
              <a:buNone/>
            </a:pPr>
            <a:endParaRPr lang="hu-HU" b="1" dirty="0"/>
          </a:p>
          <a:p>
            <a:pPr>
              <a:lnSpc>
                <a:spcPct val="90000"/>
              </a:lnSpc>
            </a:pPr>
            <a:endParaRPr lang="hu-HU" dirty="0"/>
          </a:p>
        </p:txBody>
      </p:sp>
      <p:pic>
        <p:nvPicPr>
          <p:cNvPr id="59397" name="Picture 5" descr="1e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412875"/>
            <a:ext cx="3295650" cy="5210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Moralitás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>
              <a:buNone/>
            </a:pPr>
            <a:r>
              <a:rPr lang="hu-HU" dirty="0" smtClean="0">
                <a:solidFill>
                  <a:schemeClr val="bg1"/>
                </a:solidFill>
              </a:rPr>
              <a:t>Szereplői:</a:t>
            </a:r>
          </a:p>
          <a:p>
            <a:pPr>
              <a:buNone/>
            </a:pPr>
            <a:endParaRPr lang="hu-HU" dirty="0">
              <a:solidFill>
                <a:schemeClr val="bg1"/>
              </a:solidFill>
            </a:endParaRPr>
          </a:p>
          <a:p>
            <a:pPr>
              <a:buNone/>
            </a:pPr>
            <a:endParaRPr lang="hu-H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hu-HU" dirty="0">
              <a:solidFill>
                <a:schemeClr val="bg1"/>
              </a:solidFill>
            </a:endParaRPr>
          </a:p>
          <a:p>
            <a:pPr>
              <a:buNone/>
            </a:pPr>
            <a:endParaRPr lang="hu-H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642910" y="3214686"/>
            <a:ext cx="178595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200" b="1" dirty="0" smtClean="0"/>
              <a:t>„az Ember”</a:t>
            </a:r>
            <a:endParaRPr lang="hu-HU" sz="32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3214678" y="4000504"/>
            <a:ext cx="1857388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Harag</a:t>
            </a:r>
          </a:p>
          <a:p>
            <a:r>
              <a:rPr lang="hu-HU" sz="2400" dirty="0"/>
              <a:t>L</a:t>
            </a:r>
            <a:r>
              <a:rPr lang="hu-HU" sz="2400" dirty="0" smtClean="0"/>
              <a:t>ustaság,</a:t>
            </a:r>
          </a:p>
          <a:p>
            <a:r>
              <a:rPr lang="hu-HU" sz="2400" dirty="0" smtClean="0"/>
              <a:t>Irigység</a:t>
            </a:r>
          </a:p>
          <a:p>
            <a:r>
              <a:rPr lang="hu-HU" sz="2400" dirty="0" smtClean="0"/>
              <a:t>Pénz</a:t>
            </a:r>
          </a:p>
          <a:p>
            <a:r>
              <a:rPr lang="hu-HU" sz="2400" dirty="0" smtClean="0"/>
              <a:t>Hatalom</a:t>
            </a:r>
          </a:p>
          <a:p>
            <a:r>
              <a:rPr lang="hu-HU" sz="2400" dirty="0" smtClean="0"/>
              <a:t>Mohóság </a:t>
            </a:r>
          </a:p>
          <a:p>
            <a:r>
              <a:rPr lang="hu-HU" sz="2400" dirty="0" smtClean="0"/>
              <a:t>stb.</a:t>
            </a:r>
            <a:endParaRPr lang="hu-HU" sz="24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5857884" y="2000240"/>
            <a:ext cx="292895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solidFill>
                  <a:srgbClr val="FFFF00"/>
                </a:solidFill>
              </a:rPr>
              <a:t>Küzdenek az ember lelkéért -  </a:t>
            </a:r>
          </a:p>
          <a:p>
            <a:endParaRPr lang="hu-HU" sz="2800" dirty="0">
              <a:solidFill>
                <a:srgbClr val="FFFF00"/>
              </a:solidFill>
            </a:endParaRPr>
          </a:p>
          <a:p>
            <a:r>
              <a:rPr lang="hu-HU" sz="2800" dirty="0" smtClean="0">
                <a:solidFill>
                  <a:srgbClr val="FFFF00"/>
                </a:solidFill>
              </a:rPr>
              <a:t>az ember elbukik, </a:t>
            </a:r>
          </a:p>
          <a:p>
            <a:endParaRPr lang="hu-HU" sz="2800" dirty="0">
              <a:solidFill>
                <a:srgbClr val="FFFF00"/>
              </a:solidFill>
            </a:endParaRPr>
          </a:p>
          <a:p>
            <a:r>
              <a:rPr lang="hu-HU" sz="2800" dirty="0" smtClean="0">
                <a:solidFill>
                  <a:srgbClr val="FFFF00"/>
                </a:solidFill>
              </a:rPr>
              <a:t>de Isten megbocsát</a:t>
            </a:r>
            <a:endParaRPr lang="hu-HU" sz="2800" dirty="0">
              <a:solidFill>
                <a:srgbClr val="FFFF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3143240" y="1214422"/>
            <a:ext cx="1857388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Pl.</a:t>
            </a:r>
          </a:p>
          <a:p>
            <a:r>
              <a:rPr lang="hu-HU" sz="2400" dirty="0" smtClean="0"/>
              <a:t>Jóság</a:t>
            </a:r>
          </a:p>
          <a:p>
            <a:r>
              <a:rPr lang="hu-HU" sz="2400" dirty="0" smtClean="0"/>
              <a:t>Irgalom,</a:t>
            </a:r>
          </a:p>
          <a:p>
            <a:r>
              <a:rPr lang="hu-HU" sz="2400" dirty="0" smtClean="0"/>
              <a:t>Alázat</a:t>
            </a:r>
          </a:p>
          <a:p>
            <a:r>
              <a:rPr lang="hu-HU" sz="2400" dirty="0" smtClean="0"/>
              <a:t>Tisztaság</a:t>
            </a:r>
          </a:p>
          <a:p>
            <a:r>
              <a:rPr lang="hu-HU" sz="2400" dirty="0" smtClean="0"/>
              <a:t>Szegénység</a:t>
            </a:r>
          </a:p>
          <a:p>
            <a:r>
              <a:rPr lang="hu-HU" sz="2400" dirty="0" smtClean="0"/>
              <a:t>stb.</a:t>
            </a:r>
            <a:endParaRPr lang="hu-H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H</a:t>
            </a:r>
            <a:r>
              <a:rPr lang="hu-HU" dirty="0" smtClean="0">
                <a:solidFill>
                  <a:schemeClr val="bg1"/>
                </a:solidFill>
              </a:rPr>
              <a:t>áttere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FF00"/>
                </a:solidFill>
              </a:rPr>
              <a:t>a </a:t>
            </a:r>
            <a:r>
              <a:rPr lang="hu-HU" dirty="0">
                <a:solidFill>
                  <a:srgbClr val="FFFF00"/>
                </a:solidFill>
              </a:rPr>
              <a:t>kereszténység </a:t>
            </a:r>
            <a:r>
              <a:rPr lang="hu-HU" dirty="0" smtClean="0">
                <a:solidFill>
                  <a:srgbClr val="FFFF00"/>
                </a:solidFill>
              </a:rPr>
              <a:t>elterjedése</a:t>
            </a:r>
          </a:p>
          <a:p>
            <a:endParaRPr lang="hu-HU" dirty="0">
              <a:solidFill>
                <a:srgbClr val="FFFF00"/>
              </a:solidFill>
            </a:endParaRPr>
          </a:p>
          <a:p>
            <a:r>
              <a:rPr lang="hu-HU" dirty="0" smtClean="0">
                <a:solidFill>
                  <a:srgbClr val="FFFF00"/>
                </a:solidFill>
              </a:rPr>
              <a:t>Európában </a:t>
            </a:r>
            <a:r>
              <a:rPr lang="hu-HU" dirty="0">
                <a:solidFill>
                  <a:srgbClr val="FFFF00"/>
                </a:solidFill>
              </a:rPr>
              <a:t>egységes </a:t>
            </a:r>
            <a:r>
              <a:rPr lang="hu-HU" dirty="0" smtClean="0">
                <a:solidFill>
                  <a:srgbClr val="FFFF00"/>
                </a:solidFill>
              </a:rPr>
              <a:t>kultúra: </a:t>
            </a:r>
            <a:endParaRPr lang="hu-HU" dirty="0">
              <a:solidFill>
                <a:srgbClr val="FFFF00"/>
              </a:solidFill>
            </a:endParaRPr>
          </a:p>
          <a:p>
            <a:pPr lvl="1"/>
            <a:r>
              <a:rPr lang="hu-HU" dirty="0">
                <a:solidFill>
                  <a:srgbClr val="FFFF00"/>
                </a:solidFill>
              </a:rPr>
              <a:t>nyelv (latin</a:t>
            </a:r>
            <a:r>
              <a:rPr lang="hu-HU" dirty="0" smtClean="0">
                <a:solidFill>
                  <a:srgbClr val="FFFF00"/>
                </a:solidFill>
              </a:rPr>
              <a:t>)</a:t>
            </a:r>
            <a:endParaRPr lang="hu-HU" dirty="0">
              <a:solidFill>
                <a:srgbClr val="FFFF00"/>
              </a:solidFill>
            </a:endParaRPr>
          </a:p>
          <a:p>
            <a:pPr lvl="1"/>
            <a:r>
              <a:rPr lang="hu-HU" dirty="0">
                <a:solidFill>
                  <a:srgbClr val="FFFF00"/>
                </a:solidFill>
              </a:rPr>
              <a:t>vallás (kereszténység) </a:t>
            </a:r>
            <a:r>
              <a:rPr lang="hu-HU" dirty="0" smtClean="0">
                <a:solidFill>
                  <a:srgbClr val="FFFF00"/>
                </a:solidFill>
              </a:rPr>
              <a:t> </a:t>
            </a:r>
            <a:endParaRPr lang="hu-HU" dirty="0">
              <a:solidFill>
                <a:srgbClr val="FFFF00"/>
              </a:solidFill>
            </a:endParaRPr>
          </a:p>
          <a:p>
            <a:endParaRPr lang="hu-H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>
                    <a:lumMod val="95000"/>
                  </a:schemeClr>
                </a:solidFill>
              </a:rPr>
              <a:t>Világkép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hu-HU" dirty="0">
                <a:solidFill>
                  <a:srgbClr val="FFFF00"/>
                </a:solidFill>
              </a:rPr>
              <a:t>- a tudomány a vallásnak alárendelve</a:t>
            </a:r>
          </a:p>
          <a:p>
            <a:pPr>
              <a:buFontTx/>
              <a:buChar char="-"/>
            </a:pPr>
            <a:r>
              <a:rPr lang="hu-HU" dirty="0">
                <a:solidFill>
                  <a:srgbClr val="FFFF00"/>
                </a:solidFill>
              </a:rPr>
              <a:t>a világkép középpontjában az Isten, a vallás, a túlvilág áll</a:t>
            </a:r>
          </a:p>
          <a:p>
            <a:pPr>
              <a:buFontTx/>
              <a:buChar char="-"/>
            </a:pPr>
            <a:r>
              <a:rPr lang="hu-HU" dirty="0">
                <a:solidFill>
                  <a:srgbClr val="FFFF00"/>
                </a:solidFill>
              </a:rPr>
              <a:t>az ember földi életének célja a túlvilágra való felkészülés (siralomvölgy</a:t>
            </a:r>
            <a:r>
              <a:rPr lang="hu-HU" dirty="0" smtClean="0">
                <a:solidFill>
                  <a:srgbClr val="FFFF00"/>
                </a:solidFill>
              </a:rPr>
              <a:t>)</a:t>
            </a:r>
            <a:endParaRPr lang="hu-HU" dirty="0">
              <a:solidFill>
                <a:srgbClr val="FFFF00"/>
              </a:solidFill>
            </a:endParaRPr>
          </a:p>
          <a:p>
            <a:pPr>
              <a:buFontTx/>
              <a:buNone/>
            </a:pPr>
            <a:endParaRPr lang="hu-HU" dirty="0">
              <a:solidFill>
                <a:srgbClr val="FFFF00"/>
              </a:solidFill>
            </a:endParaRPr>
          </a:p>
          <a:p>
            <a:pPr>
              <a:buFontTx/>
              <a:buNone/>
            </a:pPr>
            <a:endParaRPr lang="hu-H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1858962"/>
          </a:xfrm>
        </p:spPr>
        <p:txBody>
          <a:bodyPr>
            <a:normAutofit fontScale="90000"/>
          </a:bodyPr>
          <a:lstStyle/>
          <a:p>
            <a:r>
              <a:rPr lang="hu-HU" sz="4000" b="1" dirty="0">
                <a:solidFill>
                  <a:schemeClr val="bg1">
                    <a:lumMod val="95000"/>
                  </a:schemeClr>
                </a:solidFill>
              </a:rPr>
              <a:t>FÖLDI ÉLET                  TÚLVILÁG</a:t>
            </a:r>
            <a:r>
              <a:rPr lang="hu-HU" sz="4000" dirty="0">
                <a:solidFill>
                  <a:schemeClr val="bg1">
                    <a:lumMod val="95000"/>
                  </a:schemeClr>
                </a:solidFill>
              </a:rPr>
              <a:t>				(örök élet,</a:t>
            </a:r>
            <a:br>
              <a:rPr lang="hu-HU" sz="40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hu-HU" sz="4000" dirty="0">
                <a:solidFill>
                  <a:schemeClr val="bg1">
                    <a:lumMod val="95000"/>
                  </a:schemeClr>
                </a:solidFill>
              </a:rPr>
              <a:t>(véges)                         végtelen)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932363" y="2708275"/>
            <a:ext cx="3754437" cy="34178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hu-HU" sz="2800" b="1">
                <a:solidFill>
                  <a:srgbClr val="FF9900"/>
                </a:solidFill>
              </a:rPr>
              <a:t>MENNY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sz="2800" b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hu-HU" sz="2800" b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hu-HU" sz="2800" b="1">
                <a:solidFill>
                  <a:srgbClr val="FF9900"/>
                </a:solidFill>
              </a:rPr>
              <a:t>PURGATORIUM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sz="2800" b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hu-HU" sz="2800" b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hu-HU" sz="2800" b="1">
                <a:solidFill>
                  <a:srgbClr val="FF9900"/>
                </a:solidFill>
              </a:rPr>
              <a:t>POKOL</a:t>
            </a:r>
          </a:p>
        </p:txBody>
      </p:sp>
      <p:sp>
        <p:nvSpPr>
          <p:cNvPr id="63497" name="Rectangle 9"/>
          <p:cNvSpPr>
            <a:spLocks noChangeArrowheads="1"/>
          </p:cNvSpPr>
          <p:nvPr/>
        </p:nvSpPr>
        <p:spPr bwMode="auto">
          <a:xfrm rot="16200000">
            <a:off x="1943100" y="4040188"/>
            <a:ext cx="3384550" cy="577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u-HU" sz="2400" b="1"/>
              <a:t>Halál</a:t>
            </a: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 flipV="1">
            <a:off x="3995738" y="3068638"/>
            <a:ext cx="863600" cy="936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63499" name="Line 11"/>
          <p:cNvSpPr>
            <a:spLocks noChangeShapeType="1"/>
          </p:cNvSpPr>
          <p:nvPr/>
        </p:nvSpPr>
        <p:spPr bwMode="auto">
          <a:xfrm flipV="1">
            <a:off x="4067175" y="4292600"/>
            <a:ext cx="792163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63500" name="Line 12"/>
          <p:cNvSpPr>
            <a:spLocks noChangeShapeType="1"/>
          </p:cNvSpPr>
          <p:nvPr/>
        </p:nvSpPr>
        <p:spPr bwMode="auto">
          <a:xfrm>
            <a:off x="3851275" y="4652963"/>
            <a:ext cx="1008063" cy="10080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539750" y="3716338"/>
            <a:ext cx="215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FFFF"/>
                </a:solidFill>
              </a:rPr>
              <a:t>Felkészülés a túlvilági életre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4517" name="Picture 5" descr="jbosch%20garden%20of%20eden%20en%20rise%20to%20hea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0"/>
            <a:ext cx="6570662" cy="6858000"/>
          </a:xfrm>
          <a:prstGeom prst="rect">
            <a:avLst/>
          </a:prstGeom>
          <a:noFill/>
        </p:spPr>
      </p:pic>
      <p:pic>
        <p:nvPicPr>
          <p:cNvPr id="64518" name="Picture 6" descr="Jan van Eyck: Az utolsó ítélet (részlet)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-38100"/>
            <a:ext cx="8964612" cy="689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>
                    <a:lumMod val="95000"/>
                  </a:schemeClr>
                </a:solidFill>
              </a:rPr>
              <a:t>A középkori dráma kialakulása</a:t>
            </a:r>
            <a:endParaRPr lang="hu-H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sz="2400" dirty="0" smtClean="0">
                <a:solidFill>
                  <a:schemeClr val="bg1">
                    <a:lumMod val="95000"/>
                  </a:schemeClr>
                </a:solidFill>
              </a:rPr>
              <a:t>Húsvéti szertartás (mise) egyik részéből:</a:t>
            </a:r>
          </a:p>
          <a:p>
            <a:pPr algn="ctr">
              <a:buNone/>
            </a:pPr>
            <a:r>
              <a:rPr lang="hu-HU" sz="2400" b="1" dirty="0" smtClean="0">
                <a:solidFill>
                  <a:schemeClr val="bg1">
                    <a:lumMod val="95000"/>
                  </a:schemeClr>
                </a:solidFill>
              </a:rPr>
              <a:t>(Az asszonyok Jézust keresik – az angyal megjelenik, és jelenti, hogy Jézus feltámadt)</a:t>
            </a:r>
          </a:p>
          <a:p>
            <a:pPr algn="ctr">
              <a:buNone/>
            </a:pPr>
            <a:r>
              <a:rPr lang="hu-HU" sz="2400" i="1" dirty="0" smtClean="0">
                <a:solidFill>
                  <a:schemeClr val="bg1">
                    <a:lumMod val="95000"/>
                  </a:schemeClr>
                </a:solidFill>
              </a:rPr>
              <a:t>Ez a két mondatos párbeszéd bővül :</a:t>
            </a:r>
            <a:endParaRPr lang="hu-HU" sz="24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28662" y="2928934"/>
            <a:ext cx="3143272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Egyre több szereplő:</a:t>
            </a:r>
          </a:p>
          <a:p>
            <a:pPr>
              <a:buFont typeface="Arial" pitchFamily="34" charset="0"/>
              <a:buChar char="•"/>
            </a:pPr>
            <a:r>
              <a:rPr lang="hu-HU" sz="2000" b="1" dirty="0" smtClean="0"/>
              <a:t>Sírt őrző katonák</a:t>
            </a:r>
          </a:p>
          <a:p>
            <a:pPr>
              <a:buFont typeface="Arial" pitchFamily="34" charset="0"/>
              <a:buChar char="•"/>
            </a:pPr>
            <a:r>
              <a:rPr lang="hu-HU" sz="2000" b="1" dirty="0" smtClean="0"/>
              <a:t>Apostolok</a:t>
            </a:r>
          </a:p>
          <a:p>
            <a:pPr>
              <a:buFont typeface="Arial" pitchFamily="34" charset="0"/>
              <a:buChar char="•"/>
            </a:pPr>
            <a:r>
              <a:rPr lang="hu-HU" sz="2000" b="1" dirty="0" smtClean="0"/>
              <a:t>Szűz Mária</a:t>
            </a:r>
          </a:p>
          <a:p>
            <a:pPr>
              <a:buFont typeface="Arial" pitchFamily="34" charset="0"/>
              <a:buChar char="•"/>
            </a:pPr>
            <a:r>
              <a:rPr lang="hu-HU" sz="2000" b="1" dirty="0" smtClean="0"/>
              <a:t>Pilátus stb.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5000628" y="3000372"/>
            <a:ext cx="3286148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b="1" dirty="0" smtClean="0"/>
              <a:t>Egyre és terjedelmesebb történet (a feltámadás előzménye, a keresztre feszítés is – később más bibliai történet is</a:t>
            </a:r>
            <a:endParaRPr lang="hu-HU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714348" y="5286388"/>
            <a:ext cx="7643866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Már nem férnek el a szereplők a templomban, a történet már nem fér bele a misébe, és el is szakad a Biblia szövegétől</a:t>
            </a:r>
            <a:endParaRPr lang="hu-HU" sz="2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A drámát már nem a templomban játsszák, hanem tereken, a városok utcáin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Téma: bibliai történet (Jézus élete, Noé, Ádám és Éva, stb.)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Kibővíti a bibliai történetet, hogy szórakoztatóbb legyen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De célja az is, hogy az emberek megtérjenek, ezért sok hatásvadász elem (vér, szenvedés, fájdalom, stb.)</a:t>
            </a:r>
            <a:endParaRPr lang="hu-H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É</a:t>
            </a:r>
            <a:r>
              <a:rPr lang="hu-HU" dirty="0" smtClean="0">
                <a:solidFill>
                  <a:schemeClr val="bg1"/>
                </a:solidFill>
              </a:rPr>
              <a:t>rdekességek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/>
          <a:lstStyle/>
          <a:p>
            <a:pPr>
              <a:buNone/>
            </a:pPr>
            <a:r>
              <a:rPr lang="hu-HU" dirty="0" smtClean="0">
                <a:solidFill>
                  <a:schemeClr val="bg1"/>
                </a:solidFill>
              </a:rPr>
              <a:t>Nincsenek profi színészek: önként vállalkozó hívő emberek játszanak</a:t>
            </a:r>
          </a:p>
          <a:p>
            <a:pPr>
              <a:buNone/>
            </a:pPr>
            <a:r>
              <a:rPr lang="hu-HU" dirty="0" smtClean="0">
                <a:solidFill>
                  <a:schemeClr val="bg1"/>
                </a:solidFill>
              </a:rPr>
              <a:t>Volt, hogy a „rendező” (</a:t>
            </a:r>
            <a:r>
              <a:rPr lang="hu-HU" dirty="0" err="1" smtClean="0">
                <a:solidFill>
                  <a:schemeClr val="bg1"/>
                </a:solidFill>
              </a:rPr>
              <a:t>vmilyen</a:t>
            </a:r>
            <a:r>
              <a:rPr lang="hu-HU" dirty="0" smtClean="0">
                <a:solidFill>
                  <a:schemeClr val="bg1"/>
                </a:solidFill>
              </a:rPr>
              <a:t> egyházi személy) megverte azt, aki nem tanulta meg a szöveget, vagy nem jól játszott</a:t>
            </a:r>
            <a:endParaRPr lang="hu-H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Érdekességek</a:t>
            </a:r>
            <a:br>
              <a:rPr lang="hu-HU" dirty="0" smtClean="0">
                <a:solidFill>
                  <a:schemeClr val="bg1"/>
                </a:solidFill>
              </a:rPr>
            </a:b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Jézus keresztre feszítését valóban megpróbálták eljátszani. 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Többször volt, hogy a Jézust játszó amatőr színész meghalt (pl. eltört a gerince, vagy eldőlt a kereszt).</a:t>
            </a:r>
            <a:endParaRPr lang="hu-H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401</Words>
  <Application>Microsoft Office PowerPoint</Application>
  <PresentationFormat>Diavetítés a képernyőre (4:3 oldalarány)</PresentationFormat>
  <Paragraphs>89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Office-téma</vt:lpstr>
      <vt:lpstr>A középkori dráma </vt:lpstr>
      <vt:lpstr>Háttere</vt:lpstr>
      <vt:lpstr>Világkép</vt:lpstr>
      <vt:lpstr>FÖLDI ÉLET                  TÚLVILÁG    (örök élet, (véges)                         végtelen)</vt:lpstr>
      <vt:lpstr>PowerPoint bemutató</vt:lpstr>
      <vt:lpstr>A középkori dráma kialakulása</vt:lpstr>
      <vt:lpstr>PowerPoint bemutató</vt:lpstr>
      <vt:lpstr>Érdekességek</vt:lpstr>
      <vt:lpstr>Érdekességek </vt:lpstr>
      <vt:lpstr>Érdekességek</vt:lpstr>
      <vt:lpstr>Érdekességek</vt:lpstr>
      <vt:lpstr>A középkori dráma három fajtája</vt:lpstr>
      <vt:lpstr>A mirákulum szereplői:  a szentek</vt:lpstr>
      <vt:lpstr>Moralitás</vt:lpstr>
    </vt:vector>
  </TitlesOfParts>
  <Company>Bókay János Szakközépiskola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középkori dráma</dc:title>
  <dc:creator>sztakacs</dc:creator>
  <cp:lastModifiedBy>Terdikné dr. Takács Szilvia</cp:lastModifiedBy>
  <cp:revision>6</cp:revision>
  <dcterms:created xsi:type="dcterms:W3CDTF">2011-10-23T20:39:29Z</dcterms:created>
  <dcterms:modified xsi:type="dcterms:W3CDTF">2020-02-11T10:17:07Z</dcterms:modified>
</cp:coreProperties>
</file>