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72" r:id="rId5"/>
    <p:sldId id="261" r:id="rId6"/>
    <p:sldId id="262" r:id="rId7"/>
    <p:sldId id="263" r:id="rId8"/>
    <p:sldId id="276" r:id="rId9"/>
    <p:sldId id="273" r:id="rId10"/>
    <p:sldId id="274" r:id="rId11"/>
    <p:sldId id="275" r:id="rId12"/>
    <p:sldId id="264" r:id="rId13"/>
    <p:sldId id="266" r:id="rId14"/>
    <p:sldId id="270" r:id="rId15"/>
    <p:sldId id="265" r:id="rId16"/>
    <p:sldId id="269" r:id="rId17"/>
    <p:sldId id="279" r:id="rId18"/>
  </p:sldIdLst>
  <p:sldSz cx="9144000" cy="6858000" type="screen4x3"/>
  <p:notesSz cx="6858000" cy="9144000"/>
  <p:defaultTextStyle>
    <a:defPPr>
      <a:defRPr lang="hu-H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89CFA-18EA-486F-8F35-7B26C529B86C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545817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C7D6B0-3871-4DDD-AD1E-E4D1BAE3364A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237288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8E8E0-28F8-432A-8173-0C379A4FD177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003041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1924F-E658-423C-A793-BB01E4208954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625413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15AA0-E1E4-4F72-888F-D423F7F29152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308528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AF029-1502-481F-8550-8B6C384E94CD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279519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15EFA-2F60-44EC-9869-0E229F2D6823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925467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6B7F41-2873-4FE5-B75F-0068606A16F8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758670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68644-B57D-443D-AF1D-844128FCEEC1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419054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6001A-CA51-4C75-9069-1EF0FC9A744D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57761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9A3C7-7540-4C40-BB24-43A67FBB058A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964740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Mintaszöveg szerkesztése</a:t>
            </a:r>
          </a:p>
          <a:p>
            <a:pPr lvl="1"/>
            <a:r>
              <a:rPr lang="hu-HU" altLang="hu-HU" smtClean="0"/>
              <a:t>Második szint</a:t>
            </a:r>
          </a:p>
          <a:p>
            <a:pPr lvl="2"/>
            <a:r>
              <a:rPr lang="hu-HU" altLang="hu-HU" smtClean="0"/>
              <a:t>Harmadik szint</a:t>
            </a:r>
          </a:p>
          <a:p>
            <a:pPr lvl="3"/>
            <a:r>
              <a:rPr lang="hu-HU" altLang="hu-HU" smtClean="0"/>
              <a:t>Negyedik szint</a:t>
            </a:r>
          </a:p>
          <a:p>
            <a:pPr lvl="4"/>
            <a:r>
              <a:rPr lang="hu-HU" altLang="hu-HU" smtClean="0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27EDA49D-D714-44E4-A848-6A7290517402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hu-HU" altLang="hu-H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hu-HU" altLang="hu-HU" smtClean="0"/>
          </a:p>
        </p:txBody>
      </p:sp>
      <p:pic>
        <p:nvPicPr>
          <p:cNvPr id="2052" name="Picture 4" descr="névtel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113" y="0"/>
            <a:ext cx="11052176" cy="690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névtel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113" y="0"/>
            <a:ext cx="11052176" cy="690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052513"/>
            <a:ext cx="6480175" cy="4968875"/>
          </a:xfrm>
          <a:solidFill>
            <a:srgbClr val="FFCC99"/>
          </a:solidFill>
        </p:spPr>
        <p:txBody>
          <a:bodyPr/>
          <a:lstStyle/>
          <a:p>
            <a:pPr eaLnBrk="1" hangingPunct="1"/>
            <a:r>
              <a:rPr lang="hu-HU" altLang="hu-HU" sz="4800" b="1" smtClean="0"/>
              <a:t>Magyar Népmesék-sorozat: </a:t>
            </a:r>
          </a:p>
          <a:p>
            <a:pPr eaLnBrk="1" hangingPunct="1"/>
            <a:endParaRPr lang="hu-HU" altLang="hu-HU" sz="4800" b="1" smtClean="0"/>
          </a:p>
          <a:p>
            <a:pPr eaLnBrk="1" hangingPunct="1"/>
            <a:r>
              <a:rPr lang="hu-HU" altLang="hu-HU" sz="4800" b="1" smtClean="0"/>
              <a:t>a képi és zenei ábrázolás jellemzői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névtel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8175" y="0"/>
            <a:ext cx="11052175" cy="690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107950" y="908050"/>
            <a:ext cx="2808288" cy="4968875"/>
          </a:xfrm>
          <a:solidFill>
            <a:srgbClr val="FFCC99"/>
          </a:solidFill>
        </p:spPr>
        <p:txBody>
          <a:bodyPr/>
          <a:lstStyle/>
          <a:p>
            <a:pPr eaLnBrk="1" hangingPunct="1"/>
            <a:r>
              <a:rPr lang="hu-HU" altLang="hu-HU" sz="2800" smtClean="0"/>
              <a:t>furulyaszólóval kezdődő szignál </a:t>
            </a:r>
          </a:p>
          <a:p>
            <a:pPr eaLnBrk="1" hangingPunct="1"/>
            <a:endParaRPr lang="hu-HU" altLang="hu-HU" sz="2800" smtClean="0"/>
          </a:p>
          <a:p>
            <a:pPr eaLnBrk="1" hangingPunct="1"/>
            <a:r>
              <a:rPr lang="hu-HU" altLang="hu-HU" sz="2800" smtClean="0"/>
              <a:t>népi díszítőművészet jellegzetes motívumal </a:t>
            </a:r>
          </a:p>
          <a:p>
            <a:pPr eaLnBrk="1" hangingPunct="1"/>
            <a:endParaRPr lang="hu-HU" altLang="hu-HU" sz="2800" smtClean="0"/>
          </a:p>
          <a:p>
            <a:pPr eaLnBrk="1" hangingPunct="1"/>
            <a:r>
              <a:rPr lang="hu-HU" altLang="hu-HU" sz="2800" smtClean="0"/>
              <a:t>(virág, indák, szív, galamb)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932363" y="908050"/>
            <a:ext cx="2447925" cy="4968875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  <a:defRPr/>
            </a:pPr>
            <a:r>
              <a:rPr lang="hu-HU" altLang="hu-HU" sz="2800" kern="0" dirty="0" smtClean="0"/>
              <a:t>a környezet-ábrázolás a népi életmódot idézi fel </a:t>
            </a:r>
          </a:p>
          <a:p>
            <a:pPr eaLnBrk="1" hangingPunct="1">
              <a:lnSpc>
                <a:spcPct val="80000"/>
              </a:lnSpc>
              <a:defRPr/>
            </a:pPr>
            <a:endParaRPr lang="hu-HU" altLang="hu-HU" sz="2800" kern="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hu-HU" altLang="hu-HU" sz="2800" kern="0" dirty="0" smtClean="0"/>
              <a:t>(pl. csuprok, dézsák, faragott-díszített asztalok, kerítések, hímzések)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4000" smtClean="0"/>
              <a:t>A csillagász, a lopó, a vadász meg a szabó</a:t>
            </a:r>
          </a:p>
        </p:txBody>
      </p:sp>
      <p:sp>
        <p:nvSpPr>
          <p:cNvPr id="13315" name="Rectangle 3" descr="a csillagász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29600" cy="4957762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pPr eaLnBrk="1" hangingPunct="1"/>
            <a:endParaRPr lang="hu-HU" altLang="hu-HU" smtClean="0"/>
          </a:p>
        </p:txBody>
      </p:sp>
      <p:sp>
        <p:nvSpPr>
          <p:cNvPr id="13316" name="Text Box 5"/>
          <p:cNvSpPr txBox="1">
            <a:spLocks noChangeArrowheads="1"/>
          </p:cNvSpPr>
          <p:nvPr/>
        </p:nvSpPr>
        <p:spPr bwMode="auto">
          <a:xfrm>
            <a:off x="6588125" y="6021388"/>
            <a:ext cx="2089150" cy="366712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hu-HU" altLang="hu-HU" sz="1800"/>
              <a:t>Szimbolikus táj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4000" smtClean="0"/>
              <a:t>A csillagász, a lopó, a vadász meg a szabó</a:t>
            </a:r>
          </a:p>
        </p:txBody>
      </p:sp>
      <p:sp>
        <p:nvSpPr>
          <p:cNvPr id="14339" name="Rectangle 3" descr="f"/>
          <p:cNvSpPr>
            <a:spLocks noGrp="1" noChangeArrowheads="1"/>
          </p:cNvSpPr>
          <p:nvPr>
            <p:ph type="body" idx="1"/>
          </p:nvPr>
        </p:nvSpPr>
        <p:spPr>
          <a:xfrm>
            <a:off x="179388" y="1557338"/>
            <a:ext cx="8013700" cy="4957762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pPr eaLnBrk="1" hangingPunct="1"/>
            <a:endParaRPr lang="hu-HU" altLang="hu-HU" smtClean="0"/>
          </a:p>
        </p:txBody>
      </p:sp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7451725" y="5734050"/>
            <a:ext cx="1692275" cy="915988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hu-HU" altLang="hu-HU" sz="1800"/>
              <a:t>A magyar kultúra viseletei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4000" smtClean="0"/>
              <a:t>A csillagász, a lopó, a vadász meg a szabó</a:t>
            </a:r>
          </a:p>
        </p:txBody>
      </p:sp>
      <p:sp>
        <p:nvSpPr>
          <p:cNvPr id="15363" name="Rectangle 3" descr="kir3"/>
          <p:cNvSpPr>
            <a:spLocks noGrp="1" noChangeArrowheads="1"/>
          </p:cNvSpPr>
          <p:nvPr>
            <p:ph type="body" idx="1"/>
          </p:nvPr>
        </p:nvSpPr>
        <p:spPr>
          <a:xfrm>
            <a:off x="684213" y="1484313"/>
            <a:ext cx="8013700" cy="4957762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pPr eaLnBrk="1" hangingPunct="1"/>
            <a:endParaRPr lang="hu-HU" altLang="hu-HU" smtClean="0"/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6516688" y="5589588"/>
            <a:ext cx="2087562" cy="915987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hu-HU" altLang="hu-HU" sz="1800"/>
              <a:t>Népviseletben a király és a királylány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mtClean="0"/>
              <a:t>Előbb a tánc, aztán a lakoma</a:t>
            </a:r>
          </a:p>
        </p:txBody>
      </p:sp>
      <p:sp>
        <p:nvSpPr>
          <p:cNvPr id="16387" name="Rectangle 3" descr="előbb a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5775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pPr eaLnBrk="1" hangingPunct="1"/>
            <a:endParaRPr lang="hu-HU" altLang="hu-HU" smtClean="0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6227763" y="5734050"/>
            <a:ext cx="2592387" cy="64135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hu-HU" altLang="hu-HU" sz="1800"/>
              <a:t>A modern világ megjelenés: a hivatal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mtClean="0"/>
              <a:t>Pirosmalac</a:t>
            </a:r>
          </a:p>
        </p:txBody>
      </p:sp>
      <p:sp>
        <p:nvSpPr>
          <p:cNvPr id="17411" name="Rectangle 3" descr="kop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472112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pPr eaLnBrk="1" hangingPunct="1"/>
            <a:endParaRPr lang="hu-HU" altLang="hu-HU" smtClean="0"/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4787900" y="5949950"/>
            <a:ext cx="3384550" cy="64135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hu-HU" altLang="hu-HU" sz="1800"/>
              <a:t>Utalás a mese eredére: székelykapu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u-HU" altLang="hu-HU" smtClean="0"/>
          </a:p>
        </p:txBody>
      </p:sp>
      <p:pic>
        <p:nvPicPr>
          <p:cNvPr id="1843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563" y="571500"/>
            <a:ext cx="8382000" cy="62865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névtel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113" y="0"/>
            <a:ext cx="11052176" cy="690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052513"/>
            <a:ext cx="6480175" cy="4968875"/>
          </a:xfrm>
          <a:solidFill>
            <a:srgbClr val="FFCC99"/>
          </a:solidFill>
        </p:spPr>
        <p:txBody>
          <a:bodyPr/>
          <a:lstStyle/>
          <a:p>
            <a:pPr eaLnBrk="1" hangingPunct="1"/>
            <a:r>
              <a:rPr lang="hu-HU" altLang="hu-HU" smtClean="0"/>
              <a:t>NÉPMESE</a:t>
            </a:r>
          </a:p>
          <a:p>
            <a:pPr eaLnBrk="1" hangingPunct="1"/>
            <a:endParaRPr lang="hu-HU" altLang="hu-HU" smtClean="0"/>
          </a:p>
          <a:p>
            <a:pPr eaLnBrk="1" hangingPunct="1"/>
            <a:r>
              <a:rPr lang="hu-HU" altLang="hu-HU" smtClean="0"/>
              <a:t>romantikusok fedezték fel éd kezdték gyűjteni </a:t>
            </a:r>
          </a:p>
          <a:p>
            <a:pPr eaLnBrk="1" hangingPunct="1"/>
            <a:r>
              <a:rPr lang="hu-HU" altLang="hu-HU" smtClean="0"/>
              <a:t>(pl. Grimm testvérek)</a:t>
            </a:r>
          </a:p>
          <a:p>
            <a:pPr eaLnBrk="1" hangingPunct="1"/>
            <a:endParaRPr lang="hu-HU" altLang="hu-HU" smtClean="0"/>
          </a:p>
          <a:p>
            <a:pPr eaLnBrk="1" hangingPunct="1"/>
            <a:r>
              <a:rPr lang="hu-HU" altLang="hu-HU" smtClean="0"/>
              <a:t>Magyarországon Petőfi és Arany népiesség –programjához kapcsolódik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évtel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113" y="0"/>
            <a:ext cx="11052176" cy="690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052513"/>
            <a:ext cx="6480175" cy="4968875"/>
          </a:xfrm>
          <a:solidFill>
            <a:srgbClr val="FFCC99"/>
          </a:solidFill>
        </p:spPr>
        <p:txBody>
          <a:bodyPr/>
          <a:lstStyle/>
          <a:p>
            <a:pPr eaLnBrk="1" hangingPunct="1"/>
            <a:r>
              <a:rPr lang="hu-HU" altLang="hu-HU" smtClean="0"/>
              <a:t>A népmese, népballada, népdal motívumait felhasználják az írók-költők</a:t>
            </a:r>
          </a:p>
          <a:p>
            <a:pPr eaLnBrk="1" hangingPunct="1"/>
            <a:endParaRPr lang="hu-HU" altLang="hu-HU" smtClean="0"/>
          </a:p>
          <a:p>
            <a:pPr eaLnBrk="1" hangingPunct="1"/>
            <a:r>
              <a:rPr lang="hu-HU" altLang="hu-HU" smtClean="0"/>
              <a:t>Pl. Petőfi: János vitéz</a:t>
            </a:r>
          </a:p>
          <a:p>
            <a:pPr eaLnBrk="1" hangingPunct="1"/>
            <a:r>
              <a:rPr lang="hu-HU" altLang="hu-HU" smtClean="0"/>
              <a:t>Arany balladái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névtel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113" y="0"/>
            <a:ext cx="11052176" cy="690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052513"/>
            <a:ext cx="6480175" cy="4968875"/>
          </a:xfrm>
          <a:solidFill>
            <a:srgbClr val="FFCC99"/>
          </a:solidFill>
        </p:spPr>
        <p:txBody>
          <a:bodyPr/>
          <a:lstStyle/>
          <a:p>
            <a:pPr eaLnBrk="1" hangingPunct="1"/>
            <a:r>
              <a:rPr lang="hu-HU" altLang="hu-HU" smtClean="0"/>
              <a:t>FOLKLÓR fogalma:</a:t>
            </a:r>
          </a:p>
          <a:p>
            <a:pPr eaLnBrk="1" hangingPunct="1"/>
            <a:endParaRPr lang="hu-HU" altLang="hu-HU" smtClean="0"/>
          </a:p>
          <a:p>
            <a:pPr eaLnBrk="1" hangingPunct="1"/>
            <a:r>
              <a:rPr lang="hu-HU" altLang="hu-HU" smtClean="0"/>
              <a:t>A népi kultúra jelenségeinek összefoglaló neve</a:t>
            </a:r>
          </a:p>
          <a:p>
            <a:pPr eaLnBrk="1" hangingPunct="1"/>
            <a:r>
              <a:rPr lang="hu-HU" altLang="hu-HU" smtClean="0"/>
              <a:t>(népdal, népmese, népszokások, népviselet, népzene stb.)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névtel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113" y="0"/>
            <a:ext cx="11052176" cy="690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1052513"/>
            <a:ext cx="7056437" cy="4968875"/>
          </a:xfrm>
          <a:solidFill>
            <a:srgbClr val="FFCC99"/>
          </a:solidFill>
        </p:spPr>
        <p:txBody>
          <a:bodyPr/>
          <a:lstStyle/>
          <a:p>
            <a:pPr eaLnBrk="1" hangingPunct="1"/>
            <a:r>
              <a:rPr lang="hu-HU" altLang="hu-HU" sz="2800" smtClean="0"/>
              <a:t>A folklór ismerete az általános műveltség része</a:t>
            </a:r>
          </a:p>
          <a:p>
            <a:pPr eaLnBrk="1" hangingPunct="1"/>
            <a:endParaRPr lang="hu-HU" altLang="hu-HU" sz="2800" smtClean="0"/>
          </a:p>
          <a:p>
            <a:pPr eaLnBrk="1" hangingPunct="1">
              <a:buFontTx/>
              <a:buChar char="-"/>
            </a:pPr>
            <a:r>
              <a:rPr lang="hu-HU" altLang="hu-HU" sz="2800" smtClean="0"/>
              <a:t>A kisgyerek meséken nő fel</a:t>
            </a:r>
          </a:p>
          <a:p>
            <a:pPr eaLnBrk="1" hangingPunct="1">
              <a:buFontTx/>
              <a:buChar char="-"/>
            </a:pPr>
            <a:r>
              <a:rPr lang="hu-HU" altLang="hu-HU" sz="2800" smtClean="0"/>
              <a:t> az óvodában népi mondókákat tanul</a:t>
            </a:r>
          </a:p>
          <a:p>
            <a:pPr eaLnBrk="1" hangingPunct="1">
              <a:buFontTx/>
              <a:buChar char="-"/>
            </a:pPr>
            <a:r>
              <a:rPr lang="hu-HU" altLang="hu-HU" sz="2800" smtClean="0"/>
              <a:t>Az iskolai ének oktatásban népdalokat</a:t>
            </a:r>
          </a:p>
          <a:p>
            <a:pPr eaLnBrk="1" hangingPunct="1">
              <a:buFontTx/>
              <a:buChar char="-"/>
            </a:pPr>
            <a:r>
              <a:rPr lang="hu-HU" altLang="hu-HU" sz="2800" smtClean="0"/>
              <a:t>ismerjük a szólásokat, közmondásokat</a:t>
            </a:r>
          </a:p>
          <a:p>
            <a:pPr eaLnBrk="1" hangingPunct="1">
              <a:buFontTx/>
              <a:buChar char="-"/>
            </a:pPr>
            <a:r>
              <a:rPr lang="hu-HU" altLang="hu-HU" sz="2800" smtClean="0"/>
              <a:t>Tartjuk a népi szokásokat (pl. húsvéti locsolás, hímes tojás)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névtel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113" y="0"/>
            <a:ext cx="11052176" cy="690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052513"/>
            <a:ext cx="6480175" cy="4968875"/>
          </a:xfrm>
          <a:solidFill>
            <a:srgbClr val="FFCC99"/>
          </a:solidFill>
        </p:spPr>
        <p:txBody>
          <a:bodyPr/>
          <a:lstStyle/>
          <a:p>
            <a:pPr eaLnBrk="1" hangingPunct="1"/>
            <a:r>
              <a:rPr lang="hu-HU" altLang="hu-HU" b="1" smtClean="0">
                <a:latin typeface="Arial Narrow" panose="020B0606020202030204" pitchFamily="34" charset="0"/>
              </a:rPr>
              <a:t>MAGYAR NÉPMESÉK JELLEGZETES FAJTÁI</a:t>
            </a:r>
          </a:p>
          <a:p>
            <a:pPr eaLnBrk="1" hangingPunct="1"/>
            <a:endParaRPr lang="hu-HU" altLang="hu-HU" b="1" smtClean="0">
              <a:latin typeface="Arial Narrow" panose="020B0606020202030204" pitchFamily="34" charset="0"/>
            </a:endParaRPr>
          </a:p>
          <a:p>
            <a:pPr eaLnBrk="1" hangingPunct="1"/>
            <a:r>
              <a:rPr lang="hu-HU" altLang="hu-HU" b="1" u="sng" smtClean="0"/>
              <a:t> tündérmese</a:t>
            </a:r>
            <a:r>
              <a:rPr lang="hu-HU" altLang="hu-HU" smtClean="0"/>
              <a:t> </a:t>
            </a:r>
            <a:endParaRPr lang="hu-HU" altLang="hu-HU" b="1" u="sng" smtClean="0"/>
          </a:p>
          <a:p>
            <a:pPr eaLnBrk="1" hangingPunct="1"/>
            <a:r>
              <a:rPr lang="hu-HU" altLang="hu-HU" b="1" u="sng" smtClean="0"/>
              <a:t>állatmese</a:t>
            </a:r>
            <a:endParaRPr lang="hu-HU" altLang="hu-HU" smtClean="0"/>
          </a:p>
          <a:p>
            <a:pPr eaLnBrk="1" hangingPunct="1"/>
            <a:r>
              <a:rPr lang="hu-HU" altLang="hu-HU" b="1" u="sng" smtClean="0"/>
              <a:t>tréfás mese</a:t>
            </a:r>
          </a:p>
          <a:p>
            <a:pPr eaLnBrk="1" hangingPunct="1"/>
            <a:r>
              <a:rPr lang="hu-HU" altLang="hu-HU" b="1" u="sng" smtClean="0"/>
              <a:t>csalimese</a:t>
            </a:r>
            <a:r>
              <a:rPr lang="hu-HU" altLang="hu-HU" smtClean="0"/>
              <a:t> </a:t>
            </a:r>
          </a:p>
          <a:p>
            <a:pPr eaLnBrk="1" hangingPunct="1"/>
            <a:r>
              <a:rPr lang="hu-HU" altLang="hu-HU" b="1" u="sng" smtClean="0"/>
              <a:t>mondaszerű mese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névtel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113" y="0"/>
            <a:ext cx="11052176" cy="690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052513"/>
            <a:ext cx="6480175" cy="4968875"/>
          </a:xfrm>
          <a:solidFill>
            <a:srgbClr val="FFCC99"/>
          </a:solidFill>
        </p:spPr>
        <p:txBody>
          <a:bodyPr/>
          <a:lstStyle/>
          <a:p>
            <a:pPr eaLnBrk="1" hangingPunct="1"/>
            <a:r>
              <a:rPr lang="hu-HU" altLang="hu-HU" sz="2800" smtClean="0"/>
              <a:t>A magyar népmesék jellegzetes motívumai:</a:t>
            </a:r>
          </a:p>
          <a:p>
            <a:pPr eaLnBrk="1" hangingPunct="1">
              <a:buFontTx/>
              <a:buChar char="•"/>
            </a:pPr>
            <a:endParaRPr lang="hu-HU" altLang="hu-HU" sz="2800" smtClean="0"/>
          </a:p>
          <a:p>
            <a:pPr eaLnBrk="1" hangingPunct="1">
              <a:buFontTx/>
              <a:buChar char="•"/>
            </a:pPr>
            <a:r>
              <a:rPr lang="hu-HU" altLang="hu-HU" sz="2800" smtClean="0"/>
              <a:t>mesei, mágikus számok  </a:t>
            </a:r>
          </a:p>
          <a:p>
            <a:pPr eaLnBrk="1" hangingPunct="1">
              <a:buFontTx/>
              <a:buChar char="•"/>
            </a:pPr>
            <a:r>
              <a:rPr lang="hu-HU" altLang="hu-HU" sz="2800" smtClean="0"/>
              <a:t>vándorlás próbatétel (3)</a:t>
            </a:r>
          </a:p>
          <a:p>
            <a:pPr eaLnBrk="1" hangingPunct="1">
              <a:buFontTx/>
              <a:buChar char="•"/>
            </a:pPr>
            <a:r>
              <a:rPr lang="hu-HU" altLang="hu-HU" sz="2800" smtClean="0"/>
              <a:t>díszletek: vár, palota, rengeteg erdő, hegy</a:t>
            </a:r>
          </a:p>
          <a:p>
            <a:pPr eaLnBrk="1" hangingPunct="1">
              <a:buFontTx/>
              <a:buChar char="•"/>
            </a:pPr>
            <a:r>
              <a:rPr lang="hu-HU" altLang="hu-HU" sz="2800" smtClean="0"/>
              <a:t>állandó szókapcsolatok, fordulatok </a:t>
            </a:r>
          </a:p>
          <a:p>
            <a:pPr eaLnBrk="1" hangingPunct="1">
              <a:buFontTx/>
              <a:buChar char="•"/>
            </a:pPr>
            <a:r>
              <a:rPr lang="hu-HU" altLang="hu-HU" sz="2800" smtClean="0"/>
              <a:t>szereplők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névtel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113" y="0"/>
            <a:ext cx="11052176" cy="690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1188" y="476250"/>
            <a:ext cx="6480175" cy="4968875"/>
          </a:xfrm>
          <a:solidFill>
            <a:srgbClr val="FFCC99"/>
          </a:solidFill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hu-HU" altLang="hu-HU" sz="1800" smtClean="0"/>
              <a:t>Magyar rajz- és animációs film</a:t>
            </a:r>
          </a:p>
          <a:p>
            <a:pPr eaLnBrk="1" hangingPunct="1">
              <a:lnSpc>
                <a:spcPct val="80000"/>
              </a:lnSpc>
            </a:pPr>
            <a:endParaRPr lang="hu-HU" altLang="hu-HU" sz="1800" smtClean="0"/>
          </a:p>
          <a:p>
            <a:pPr eaLnBrk="1" hangingPunct="1">
              <a:lnSpc>
                <a:spcPct val="80000"/>
              </a:lnSpc>
            </a:pPr>
            <a:r>
              <a:rPr lang="hu-HU" altLang="hu-HU" sz="1800" smtClean="0"/>
              <a:t>70-es, 80-as években világhírű </a:t>
            </a:r>
          </a:p>
          <a:p>
            <a:pPr eaLnBrk="1" hangingPunct="1">
              <a:lnSpc>
                <a:spcPct val="80000"/>
              </a:lnSpc>
            </a:pPr>
            <a:endParaRPr lang="hu-HU" altLang="hu-HU" sz="1800" smtClean="0"/>
          </a:p>
          <a:p>
            <a:pPr eaLnBrk="1" hangingPunct="1">
              <a:lnSpc>
                <a:spcPct val="80000"/>
              </a:lnSpc>
            </a:pPr>
            <a:r>
              <a:rPr lang="hu-HU" altLang="hu-HU" sz="1800" smtClean="0"/>
              <a:t>Rofusz Ferenc "A légy" (1981) Oscar díj </a:t>
            </a:r>
          </a:p>
          <a:p>
            <a:pPr eaLnBrk="1" hangingPunct="1">
              <a:lnSpc>
                <a:spcPct val="80000"/>
              </a:lnSpc>
            </a:pPr>
            <a:r>
              <a:rPr lang="hu-HU" altLang="hu-HU" sz="1800" smtClean="0"/>
              <a:t>számos rajzfilmsorozat </a:t>
            </a:r>
          </a:p>
          <a:p>
            <a:pPr eaLnBrk="1" hangingPunct="1">
              <a:lnSpc>
                <a:spcPct val="80000"/>
              </a:lnSpc>
            </a:pPr>
            <a:endParaRPr lang="hu-HU" altLang="hu-HU" sz="1800" smtClean="0"/>
          </a:p>
          <a:p>
            <a:pPr eaLnBrk="1" hangingPunct="1">
              <a:lnSpc>
                <a:spcPct val="80000"/>
              </a:lnSpc>
            </a:pPr>
            <a:r>
              <a:rPr lang="hu-HU" altLang="hu-HU" sz="1800" smtClean="0"/>
              <a:t>Később: Macskafogó, Avatar (részben)</a:t>
            </a:r>
          </a:p>
          <a:p>
            <a:pPr eaLnBrk="1" hangingPunct="1">
              <a:lnSpc>
                <a:spcPct val="80000"/>
              </a:lnSpc>
            </a:pPr>
            <a:endParaRPr lang="hu-HU" altLang="hu-HU" sz="1800" smtClean="0"/>
          </a:p>
          <a:p>
            <a:pPr eaLnBrk="1" hangingPunct="1">
              <a:lnSpc>
                <a:spcPct val="80000"/>
              </a:lnSpc>
            </a:pPr>
            <a:r>
              <a:rPr lang="hu-HU" altLang="hu-HU" sz="2800" smtClean="0"/>
              <a:t>Pannónia Filmstúdió </a:t>
            </a:r>
            <a:r>
              <a:rPr lang="hu-HU" altLang="hu-HU" sz="2000" smtClean="0"/>
              <a:t>a világ öt legjelentősebb rajzfilmműhelye között (pl. Walt Disney)</a:t>
            </a:r>
          </a:p>
          <a:p>
            <a:pPr eaLnBrk="1" hangingPunct="1">
              <a:lnSpc>
                <a:spcPct val="80000"/>
              </a:lnSpc>
            </a:pPr>
            <a:endParaRPr lang="hu-HU" altLang="hu-HU" sz="2000" smtClean="0"/>
          </a:p>
          <a:p>
            <a:pPr eaLnBrk="1" hangingPunct="1">
              <a:lnSpc>
                <a:spcPct val="80000"/>
              </a:lnSpc>
            </a:pPr>
            <a:r>
              <a:rPr lang="hu-HU" altLang="hu-HU" sz="2800" smtClean="0"/>
              <a:t>1977-től Jankovics Marcell rendezésével 30 év alatt kb. 100 mese</a:t>
            </a:r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7524750" y="188913"/>
            <a:ext cx="1439863" cy="4437062"/>
          </a:xfrm>
          <a:prstGeom prst="wedgeRectCallout">
            <a:avLst>
              <a:gd name="adj1" fmla="val -129935"/>
              <a:gd name="adj2" fmla="val -16333"/>
            </a:avLst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1800"/>
              <a:t>Frakk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1800"/>
              <a:t>Kukori és Kotkoda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1800"/>
              <a:t>dr Bubó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1800"/>
              <a:t>Kockásfülű nyúl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1800" i="1"/>
              <a:t>Vízipók-csodapók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1800" i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1800" i="1"/>
              <a:t>Vuk </a:t>
            </a:r>
            <a:endParaRPr lang="hu-HU" altLang="hu-HU" sz="180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hu-HU" altLang="hu-HU" sz="1800"/>
          </a:p>
        </p:txBody>
      </p:sp>
      <p:pic>
        <p:nvPicPr>
          <p:cNvPr id="9221" name="Picture 6" descr="6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495300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névtel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113" y="0"/>
            <a:ext cx="11052176" cy="690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052513"/>
            <a:ext cx="6480175" cy="4968875"/>
          </a:xfrm>
          <a:solidFill>
            <a:srgbClr val="FFCC99"/>
          </a:solidFill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hu-HU" altLang="hu-HU" sz="2400" b="1" smtClean="0"/>
              <a:t>Technika</a:t>
            </a:r>
          </a:p>
          <a:p>
            <a:pPr eaLnBrk="1" hangingPunct="1">
              <a:lnSpc>
                <a:spcPct val="80000"/>
              </a:lnSpc>
            </a:pPr>
            <a:r>
              <a:rPr lang="hu-HU" altLang="hu-HU" sz="2400" smtClean="0"/>
              <a:t>(nem 3D-s animáció!)</a:t>
            </a:r>
          </a:p>
          <a:p>
            <a:pPr eaLnBrk="1" hangingPunct="1">
              <a:lnSpc>
                <a:spcPct val="80000"/>
              </a:lnSpc>
            </a:pPr>
            <a:endParaRPr lang="hu-HU" altLang="hu-HU" sz="2400" smtClean="0"/>
          </a:p>
          <a:p>
            <a:pPr eaLnBrk="1" hangingPunct="1">
              <a:lnSpc>
                <a:spcPct val="80000"/>
              </a:lnSpc>
            </a:pPr>
            <a:r>
              <a:rPr lang="hu-HU" altLang="hu-HU" sz="2400" smtClean="0"/>
              <a:t>minden egyes filmkockát külön meg kell rajzolni</a:t>
            </a:r>
          </a:p>
          <a:p>
            <a:pPr eaLnBrk="1" hangingPunct="1">
              <a:lnSpc>
                <a:spcPct val="80000"/>
              </a:lnSpc>
            </a:pPr>
            <a:endParaRPr lang="hu-HU" altLang="hu-HU" sz="2400" smtClean="0"/>
          </a:p>
          <a:p>
            <a:pPr eaLnBrk="1" hangingPunct="1">
              <a:lnSpc>
                <a:spcPct val="80000"/>
              </a:lnSpc>
            </a:pPr>
            <a:r>
              <a:rPr lang="hu-HU" altLang="hu-HU" sz="2400" smtClean="0"/>
              <a:t>huszonnégy kockát használnak fel másodpercenként </a:t>
            </a:r>
          </a:p>
          <a:p>
            <a:pPr eaLnBrk="1" hangingPunct="1">
              <a:lnSpc>
                <a:spcPct val="80000"/>
              </a:lnSpc>
            </a:pPr>
            <a:endParaRPr lang="hu-HU" altLang="hu-HU" sz="2400" smtClean="0"/>
          </a:p>
          <a:p>
            <a:pPr eaLnBrk="1" hangingPunct="1">
              <a:lnSpc>
                <a:spcPct val="80000"/>
              </a:lnSpc>
            </a:pPr>
            <a:r>
              <a:rPr lang="hu-HU" altLang="hu-HU" sz="2400" smtClean="0"/>
              <a:t>festés és vágás </a:t>
            </a:r>
          </a:p>
          <a:p>
            <a:pPr eaLnBrk="1" hangingPunct="1">
              <a:lnSpc>
                <a:spcPct val="80000"/>
              </a:lnSpc>
            </a:pPr>
            <a:endParaRPr lang="hu-HU" altLang="hu-HU" sz="2400" smtClean="0"/>
          </a:p>
          <a:p>
            <a:pPr eaLnBrk="1" hangingPunct="1">
              <a:lnSpc>
                <a:spcPct val="80000"/>
              </a:lnSpc>
            </a:pPr>
            <a:r>
              <a:rPr lang="hu-HU" altLang="hu-HU" sz="2400" smtClean="0"/>
              <a:t>Végül a hanghatások, zenék, dialógusok hozzáigazítása.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351</Words>
  <Application>Microsoft Office PowerPoint</Application>
  <PresentationFormat>Diavetítés a képernyőre (4:3 oldalarány)</PresentationFormat>
  <Paragraphs>89</Paragraphs>
  <Slides>17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1" baseType="lpstr">
      <vt:lpstr>Arial</vt:lpstr>
      <vt:lpstr>Calibri</vt:lpstr>
      <vt:lpstr>Arial Narrow</vt:lpstr>
      <vt:lpstr>Alapértelmezett terv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A csillagász, a lopó, a vadász meg a szabó</vt:lpstr>
      <vt:lpstr>A csillagász, a lopó, a vadász meg a szabó</vt:lpstr>
      <vt:lpstr>A csillagász, a lopó, a vadász meg a szabó</vt:lpstr>
      <vt:lpstr>Előbb a tánc, aztán a lakoma</vt:lpstr>
      <vt:lpstr>Pirosmalac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Terdik István</dc:creator>
  <cp:lastModifiedBy>Terdikné dr. Takács Szilvia</cp:lastModifiedBy>
  <cp:revision>7</cp:revision>
  <dcterms:created xsi:type="dcterms:W3CDTF">2010-02-20T16:46:00Z</dcterms:created>
  <dcterms:modified xsi:type="dcterms:W3CDTF">2019-11-27T10:48:26Z</dcterms:modified>
</cp:coreProperties>
</file>