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6" r:id="rId6"/>
    <p:sldId id="267" r:id="rId7"/>
    <p:sldId id="268" r:id="rId8"/>
    <p:sldId id="270" r:id="rId9"/>
    <p:sldId id="260" r:id="rId10"/>
    <p:sldId id="262" r:id="rId11"/>
    <p:sldId id="263" r:id="rId12"/>
    <p:sldId id="269" r:id="rId13"/>
    <p:sldId id="271" r:id="rId14"/>
    <p:sldId id="272" r:id="rId15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8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4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3521-0058-4964-99B2-1ECB3D5A1D35}" type="datetimeFigureOut">
              <a:rPr lang="hu-HU" smtClean="0"/>
              <a:t>2019. 11. 26.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EFACBABE-53B3-4006-90A1-0A94EC13E21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42994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3521-0058-4964-99B2-1ECB3D5A1D35}" type="datetimeFigureOut">
              <a:rPr lang="hu-HU" smtClean="0"/>
              <a:t>2019. 11. 26.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CBABE-53B3-4006-90A1-0A94EC13E21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34192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3521-0058-4964-99B2-1ECB3D5A1D35}" type="datetimeFigureOut">
              <a:rPr lang="hu-HU" smtClean="0"/>
              <a:t>2019. 11. 26.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CBABE-53B3-4006-90A1-0A94EC13E21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9370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3521-0058-4964-99B2-1ECB3D5A1D35}" type="datetimeFigureOut">
              <a:rPr lang="hu-HU" smtClean="0"/>
              <a:t>2019. 11. 26.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CBABE-53B3-4006-90A1-0A94EC13E21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22221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567A3521-0058-4964-99B2-1ECB3D5A1D35}" type="datetimeFigureOut">
              <a:rPr lang="hu-HU" smtClean="0"/>
              <a:t>2019. 11. 26.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hu-HU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EFACBABE-53B3-4006-90A1-0A94EC13E21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52159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3521-0058-4964-99B2-1ECB3D5A1D35}" type="datetimeFigureOut">
              <a:rPr lang="hu-HU" smtClean="0"/>
              <a:t>2019. 11. 26.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CBABE-53B3-4006-90A1-0A94EC13E21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52970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3521-0058-4964-99B2-1ECB3D5A1D35}" type="datetimeFigureOut">
              <a:rPr lang="hu-HU" smtClean="0"/>
              <a:t>2019. 11. 26.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CBABE-53B3-4006-90A1-0A94EC13E21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19151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3521-0058-4964-99B2-1ECB3D5A1D35}" type="datetimeFigureOut">
              <a:rPr lang="hu-HU" smtClean="0"/>
              <a:t>2019. 11. 26.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CBABE-53B3-4006-90A1-0A94EC13E21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53484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3521-0058-4964-99B2-1ECB3D5A1D35}" type="datetimeFigureOut">
              <a:rPr lang="hu-HU" smtClean="0"/>
              <a:t>2019. 11. 26.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CBABE-53B3-4006-90A1-0A94EC13E21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72723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3521-0058-4964-99B2-1ECB3D5A1D35}" type="datetimeFigureOut">
              <a:rPr lang="hu-HU" smtClean="0"/>
              <a:t>2019. 11. 26.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CBABE-53B3-4006-90A1-0A94EC13E21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75959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3521-0058-4964-99B2-1ECB3D5A1D35}" type="datetimeFigureOut">
              <a:rPr lang="hu-HU" smtClean="0"/>
              <a:t>2019. 11. 26.</a:t>
            </a:fld>
            <a:endParaRPr lang="hu-HU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CBABE-53B3-4006-90A1-0A94EC13E21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61685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567A3521-0058-4964-99B2-1ECB3D5A1D35}" type="datetimeFigureOut">
              <a:rPr lang="hu-HU" smtClean="0"/>
              <a:t>2019. 11. 26.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EFACBABE-53B3-4006-90A1-0A94EC13E21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62665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Kávéházak és irodalmi élet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414332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solidFill>
                  <a:srgbClr val="FFFF00"/>
                </a:solidFill>
              </a:rPr>
              <a:t>szokások</a:t>
            </a:r>
            <a:endParaRPr lang="hu-HU" dirty="0">
              <a:solidFill>
                <a:srgbClr val="FFFF0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69848" y="2121408"/>
            <a:ext cx="2414016" cy="4050792"/>
          </a:xfrm>
        </p:spPr>
        <p:txBody>
          <a:bodyPr>
            <a:normAutofit fontScale="92500" lnSpcReduction="20000"/>
          </a:bodyPr>
          <a:lstStyle/>
          <a:p>
            <a:r>
              <a:rPr lang="hu-HU" dirty="0" smtClean="0"/>
              <a:t>Törzsvendég halálakor fekete zászló</a:t>
            </a:r>
          </a:p>
          <a:p>
            <a:r>
              <a:rPr lang="hu-HU" dirty="0" smtClean="0"/>
              <a:t>törzsasztal márványlapjából sírkő</a:t>
            </a:r>
          </a:p>
          <a:p>
            <a:r>
              <a:rPr lang="hu-HU" dirty="0" smtClean="0"/>
              <a:t>Saját asztal</a:t>
            </a:r>
            <a:r>
              <a:rPr lang="hu-HU" dirty="0"/>
              <a:t> </a:t>
            </a:r>
            <a:endParaRPr lang="hu-HU" dirty="0" smtClean="0"/>
          </a:p>
          <a:p>
            <a:r>
              <a:rPr lang="hu-HU" b="1" dirty="0" smtClean="0">
                <a:solidFill>
                  <a:srgbClr val="FFFF00"/>
                </a:solidFill>
              </a:rPr>
              <a:t>Bőkezű hitel az íróknak</a:t>
            </a:r>
          </a:p>
          <a:p>
            <a:r>
              <a:rPr lang="hu-HU" b="1" dirty="0" smtClean="0">
                <a:solidFill>
                  <a:srgbClr val="FFFF00"/>
                </a:solidFill>
              </a:rPr>
              <a:t>Írótál</a:t>
            </a:r>
          </a:p>
          <a:p>
            <a:r>
              <a:rPr lang="hu-HU" b="1" dirty="0" smtClean="0">
                <a:solidFill>
                  <a:srgbClr val="FFFF00"/>
                </a:solidFill>
              </a:rPr>
              <a:t>Kutyanyelv, tinta, ceruza ingyen</a:t>
            </a:r>
          </a:p>
          <a:p>
            <a:r>
              <a:rPr lang="hu-HU" b="1" dirty="0" smtClean="0">
                <a:solidFill>
                  <a:srgbClr val="FFFF00"/>
                </a:solidFill>
              </a:rPr>
              <a:t>Verssel lehet fizetni</a:t>
            </a:r>
          </a:p>
          <a:p>
            <a:endParaRPr lang="hu-HU" dirty="0"/>
          </a:p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5093208" y="813816"/>
            <a:ext cx="6601968" cy="1088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Miért versengtek a kávéházak a pénztelen írókért?</a:t>
            </a:r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5582412" y="3291840"/>
            <a:ext cx="5623560" cy="227685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dirty="0" smtClean="0"/>
              <a:t>Egy bölcs, öreg pesti kávés így foglalta össze a tapasztalatát: </a:t>
            </a:r>
          </a:p>
          <a:p>
            <a:r>
              <a:rPr lang="hu-HU" sz="2800" dirty="0" smtClean="0"/>
              <a:t>„ahová ezek járnak, oda járnak a szép nők, és ahová a szép nők, oda járnak a gazdag férfiak...” 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2100158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solidFill>
                  <a:srgbClr val="FFFF00"/>
                </a:solidFill>
              </a:rPr>
              <a:t>Miért jó az íróknak?</a:t>
            </a:r>
            <a:endParaRPr lang="hu-HU" dirty="0">
              <a:solidFill>
                <a:srgbClr val="FFFF0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Írásból közepes vagy alacsony életszínvonal, sötét, fűtetlen lakások</a:t>
            </a:r>
          </a:p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777240" y="2679192"/>
            <a:ext cx="10808208" cy="1417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dirty="0" smtClean="0"/>
              <a:t>tágas, meleg és fényűző kávéház </a:t>
            </a:r>
          </a:p>
          <a:p>
            <a:r>
              <a:rPr lang="hu-HU" dirty="0" smtClean="0"/>
              <a:t>ingyen lehet újságot olvasni, beszélgetni, politizálni, játszani</a:t>
            </a:r>
          </a:p>
          <a:p>
            <a:r>
              <a:rPr lang="hu-HU" dirty="0" smtClean="0"/>
              <a:t>Hitel, íróknak olcsó étkezés</a:t>
            </a:r>
          </a:p>
        </p:txBody>
      </p:sp>
    </p:spTree>
    <p:extLst>
      <p:ext uri="{BB962C8B-B14F-4D97-AF65-F5344CB8AC3E}">
        <p14:creationId xmlns:p14="http://schemas.microsoft.com/office/powerpoint/2010/main" val="3126376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07008" y="484632"/>
            <a:ext cx="9921240" cy="658368"/>
          </a:xfrm>
        </p:spPr>
        <p:txBody>
          <a:bodyPr>
            <a:normAutofit/>
          </a:bodyPr>
          <a:lstStyle/>
          <a:p>
            <a:r>
              <a:rPr lang="hu-HU" sz="3200" dirty="0" smtClean="0">
                <a:solidFill>
                  <a:srgbClr val="FFFF00"/>
                </a:solidFill>
              </a:rPr>
              <a:t>Az írók-költők napjaik nagy részét kávéházakban töltik</a:t>
            </a:r>
            <a:endParaRPr lang="hu-HU" sz="3200" dirty="0">
              <a:solidFill>
                <a:srgbClr val="FFFF00"/>
              </a:solidFill>
            </a:endParaRP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189" y="1143000"/>
            <a:ext cx="8452200" cy="5641848"/>
          </a:xfrm>
        </p:spPr>
      </p:pic>
    </p:spTree>
    <p:extLst>
      <p:ext uri="{BB962C8B-B14F-4D97-AF65-F5344CB8AC3E}">
        <p14:creationId xmlns:p14="http://schemas.microsoft.com/office/powerpoint/2010/main" val="103469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solidFill>
                  <a:srgbClr val="FFFF00"/>
                </a:solidFill>
              </a:rPr>
              <a:t>Külön szerkesztőségi asztalok</a:t>
            </a:r>
            <a:endParaRPr lang="hu-HU" dirty="0">
              <a:solidFill>
                <a:srgbClr val="FFFF0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 Nyugat a New Yorkban, majd a </a:t>
            </a:r>
            <a:r>
              <a:rPr lang="hu-HU" dirty="0" err="1" smtClean="0"/>
              <a:t>Centrálban</a:t>
            </a:r>
            <a:endParaRPr lang="hu-HU" dirty="0" smtClean="0"/>
          </a:p>
          <a:p>
            <a:r>
              <a:rPr lang="hu-HU" dirty="0" smtClean="0"/>
              <a:t>Osváth Ernő „páholyában” fogadja a karrierre vágyó fiatal szerzőket</a:t>
            </a:r>
          </a:p>
          <a:p>
            <a:r>
              <a:rPr lang="hu-HU" dirty="0" smtClean="0"/>
              <a:t>(az egyes íróknak ezen kívül számos törzshelye lehetett, kevéssé ismert kávéházakban)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0333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solidFill>
                  <a:srgbClr val="FFFF00"/>
                </a:solidFill>
              </a:rPr>
              <a:t>A kávéházak alkonya</a:t>
            </a:r>
            <a:endParaRPr lang="hu-HU" dirty="0">
              <a:solidFill>
                <a:srgbClr val="FFFF0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800" dirty="0" smtClean="0"/>
              <a:t>A 2. világháború után államosítás, bezárás</a:t>
            </a:r>
          </a:p>
          <a:p>
            <a:r>
              <a:rPr lang="hu-HU" sz="2800" dirty="0" smtClean="0"/>
              <a:t>(a polgári értelmiség gyülekezését, politizálását így lehetett korlátozni)</a:t>
            </a:r>
          </a:p>
          <a:p>
            <a:r>
              <a:rPr lang="hu-HU" sz="2800" dirty="0" smtClean="0"/>
              <a:t>A kávéházak pusztulásnak indultak</a:t>
            </a:r>
          </a:p>
          <a:p>
            <a:endParaRPr lang="hu-HU" sz="2800" dirty="0"/>
          </a:p>
          <a:p>
            <a:r>
              <a:rPr lang="hu-HU" sz="2800" dirty="0" smtClean="0"/>
              <a:t>A 2000-es években újra </a:t>
            </a:r>
            <a:r>
              <a:rPr lang="hu-HU" sz="2800" dirty="0" err="1" smtClean="0"/>
              <a:t>kulthellyé</a:t>
            </a:r>
            <a:r>
              <a:rPr lang="hu-HU" sz="2800" dirty="0" smtClean="0"/>
              <a:t> válnak (</a:t>
            </a:r>
            <a:r>
              <a:rPr lang="hu-HU" sz="2800" dirty="0" err="1" smtClean="0"/>
              <a:t>Centrál</a:t>
            </a:r>
            <a:r>
              <a:rPr lang="hu-HU" sz="2800" dirty="0" smtClean="0"/>
              <a:t>, Hadik)</a:t>
            </a:r>
          </a:p>
          <a:p>
            <a:r>
              <a:rPr lang="hu-HU" sz="2800" dirty="0" smtClean="0"/>
              <a:t>A New York </a:t>
            </a:r>
            <a:r>
              <a:rPr lang="hu-HU" sz="2800" smtClean="0"/>
              <a:t>inkább turistalátványosság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224606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65632" y="527177"/>
            <a:ext cx="4410456" cy="4351338"/>
          </a:xfrm>
        </p:spPr>
        <p:txBody>
          <a:bodyPr>
            <a:normAutofit/>
          </a:bodyPr>
          <a:lstStyle/>
          <a:p>
            <a:r>
              <a:rPr lang="hu-HU" dirty="0" smtClean="0"/>
              <a:t>A kávé (és a kávéház) </a:t>
            </a:r>
          </a:p>
          <a:p>
            <a:r>
              <a:rPr lang="hu-HU" dirty="0" smtClean="0"/>
              <a:t>török hódítás idején </a:t>
            </a:r>
          </a:p>
          <a:p>
            <a:r>
              <a:rPr lang="hu-HU" dirty="0" smtClean="0"/>
              <a:t>a török előkelőségek szórakozóhelye</a:t>
            </a:r>
          </a:p>
          <a:p>
            <a:endParaRPr lang="hu-HU" dirty="0" smtClean="0"/>
          </a:p>
          <a:p>
            <a:r>
              <a:rPr lang="hu-HU" dirty="0" smtClean="0"/>
              <a:t>A XVIII. század második felében a kávé elterjed</a:t>
            </a:r>
          </a:p>
          <a:p>
            <a:r>
              <a:rPr lang="hu-HU" dirty="0" smtClean="0"/>
              <a:t>első kávéházak</a:t>
            </a:r>
          </a:p>
          <a:p>
            <a:r>
              <a:rPr lang="hu-HU" dirty="0" smtClean="0"/>
              <a:t>a pesti pazar kávéházak a nyugatiakkal vetekedtek</a:t>
            </a:r>
          </a:p>
          <a:p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2532" y="0"/>
            <a:ext cx="66436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256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4180" y="914400"/>
            <a:ext cx="3166872" cy="53565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 smtClean="0"/>
              <a:t>tükörfalak, </a:t>
            </a:r>
          </a:p>
          <a:p>
            <a:pPr marL="0" indent="0">
              <a:buNone/>
            </a:pPr>
            <a:r>
              <a:rPr lang="hu-HU" dirty="0" smtClean="0"/>
              <a:t>márvány és kárpit-borítás, </a:t>
            </a:r>
          </a:p>
          <a:p>
            <a:pPr marL="0" indent="0">
              <a:buNone/>
            </a:pPr>
            <a:r>
              <a:rPr lang="hu-HU" dirty="0" smtClean="0"/>
              <a:t>drága szőnyegek, </a:t>
            </a:r>
          </a:p>
          <a:p>
            <a:pPr marL="0" indent="0">
              <a:buNone/>
            </a:pPr>
            <a:r>
              <a:rPr lang="hu-HU" dirty="0" smtClean="0"/>
              <a:t>jó megvilágítás,</a:t>
            </a:r>
          </a:p>
          <a:p>
            <a:pPr marL="0" indent="0">
              <a:buNone/>
            </a:pPr>
            <a:r>
              <a:rPr lang="hu-HU" dirty="0" smtClean="0"/>
              <a:t>udvarias kiszolgálók,</a:t>
            </a:r>
          </a:p>
          <a:p>
            <a:pPr marL="0" indent="0">
              <a:buNone/>
            </a:pPr>
            <a:r>
              <a:rPr lang="hu-HU" dirty="0" smtClean="0"/>
              <a:t>széles kínálat szeszes italokból, teákból, süteményekből, </a:t>
            </a:r>
          </a:p>
          <a:p>
            <a:pPr marL="0" indent="0">
              <a:buNone/>
            </a:pPr>
            <a:r>
              <a:rPr lang="hu-HU" dirty="0" smtClean="0"/>
              <a:t>nagy terek és belmagasság (a füst miatt), </a:t>
            </a:r>
          </a:p>
          <a:p>
            <a:pPr marL="0" indent="0">
              <a:buNone/>
            </a:pPr>
            <a:r>
              <a:rPr lang="hu-HU" dirty="0" smtClean="0"/>
              <a:t>és billiárdasztal.</a:t>
            </a:r>
            <a:endParaRPr lang="hu-HU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9068" y="914400"/>
            <a:ext cx="6874859" cy="481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933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19328" y="956945"/>
            <a:ext cx="3834384" cy="4351338"/>
          </a:xfrm>
        </p:spPr>
        <p:txBody>
          <a:bodyPr/>
          <a:lstStyle/>
          <a:p>
            <a:pPr marL="0" indent="0">
              <a:buNone/>
            </a:pPr>
            <a:r>
              <a:rPr lang="hu-HU" dirty="0" smtClean="0"/>
              <a:t>Századforduló:</a:t>
            </a:r>
          </a:p>
          <a:p>
            <a:pPr marL="0" indent="0">
              <a:buNone/>
            </a:pPr>
            <a:r>
              <a:rPr lang="hu-HU" dirty="0" smtClean="0"/>
              <a:t>A belvárosban szinte minden utcában volt kávéház</a:t>
            </a:r>
          </a:p>
          <a:p>
            <a:pPr marL="0" indent="0">
              <a:buNone/>
            </a:pPr>
            <a:r>
              <a:rPr lang="hu-HU" dirty="0" smtClean="0"/>
              <a:t>külföldi és magyar lapokat lehetett olvasni (a New York kávéház mintegy 400 lapra fizetett elő)</a:t>
            </a:r>
          </a:p>
          <a:p>
            <a:pPr marL="0" indent="0">
              <a:buNone/>
            </a:pPr>
            <a:r>
              <a:rPr lang="hu-HU" dirty="0"/>
              <a:t>n</a:t>
            </a:r>
            <a:r>
              <a:rPr lang="hu-HU" dirty="0" smtClean="0"/>
              <a:t>incs kötelező fogyasztás</a:t>
            </a:r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5989320" y="956945"/>
            <a:ext cx="4160520" cy="43513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 smtClean="0">
                <a:solidFill>
                  <a:srgbClr val="FFFF00"/>
                </a:solidFill>
              </a:rPr>
              <a:t>New York Kávéház</a:t>
            </a:r>
          </a:p>
          <a:p>
            <a:pPr algn="ctr"/>
            <a:r>
              <a:rPr lang="hu-HU" sz="3200" b="1" dirty="0" smtClean="0">
                <a:solidFill>
                  <a:srgbClr val="FFFF00"/>
                </a:solidFill>
              </a:rPr>
              <a:t>Hadik Kávéház</a:t>
            </a:r>
          </a:p>
          <a:p>
            <a:pPr algn="ctr"/>
            <a:r>
              <a:rPr lang="hu-HU" sz="3200" b="1" dirty="0" err="1" smtClean="0">
                <a:solidFill>
                  <a:srgbClr val="FFFF00"/>
                </a:solidFill>
              </a:rPr>
              <a:t>Centrál</a:t>
            </a:r>
            <a:r>
              <a:rPr lang="hu-HU" sz="3200" b="1" dirty="0" smtClean="0">
                <a:solidFill>
                  <a:srgbClr val="FFFF00"/>
                </a:solidFill>
              </a:rPr>
              <a:t> Kávéház</a:t>
            </a:r>
          </a:p>
          <a:p>
            <a:pPr algn="ctr"/>
            <a:r>
              <a:rPr lang="hu-HU" sz="3200" dirty="0" smtClean="0"/>
              <a:t>Japán Kávéház</a:t>
            </a:r>
          </a:p>
          <a:p>
            <a:pPr algn="ctr"/>
            <a:r>
              <a:rPr lang="hu-HU" sz="3200" dirty="0" smtClean="0"/>
              <a:t>Művész Kávéház</a:t>
            </a: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839650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solidFill>
                  <a:srgbClr val="FFFF00"/>
                </a:solidFill>
              </a:rPr>
              <a:t>Hadik</a:t>
            </a:r>
            <a:endParaRPr lang="hu-HU" dirty="0">
              <a:solidFill>
                <a:srgbClr val="FFFF00"/>
              </a:solidFill>
            </a:endParaRP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99" y="1604613"/>
            <a:ext cx="6191250" cy="3933825"/>
          </a:xfr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976" y="1252728"/>
            <a:ext cx="4425696" cy="442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814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solidFill>
                  <a:srgbClr val="FFFF00"/>
                </a:solidFill>
              </a:rPr>
              <a:t>New York</a:t>
            </a:r>
            <a:endParaRPr lang="hu-HU" dirty="0">
              <a:solidFill>
                <a:srgbClr val="FFFF00"/>
              </a:solidFill>
            </a:endParaRP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26" y="2578607"/>
            <a:ext cx="5917606" cy="3817811"/>
          </a:xfr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112" y="447865"/>
            <a:ext cx="6096000" cy="435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077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solidFill>
                  <a:srgbClr val="FFFF00"/>
                </a:solidFill>
              </a:rPr>
              <a:t>Művész</a:t>
            </a:r>
            <a:endParaRPr lang="hu-HU" dirty="0">
              <a:solidFill>
                <a:srgbClr val="FFFF00"/>
              </a:solidFill>
            </a:endParaRP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87" y="2004854"/>
            <a:ext cx="5188841" cy="3920458"/>
          </a:xfr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032" y="685419"/>
            <a:ext cx="5654040" cy="376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321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882" y="384047"/>
            <a:ext cx="7823750" cy="5867813"/>
          </a:xfrm>
        </p:spPr>
      </p:pic>
    </p:spTree>
    <p:extLst>
      <p:ext uri="{BB962C8B-B14F-4D97-AF65-F5344CB8AC3E}">
        <p14:creationId xmlns:p14="http://schemas.microsoft.com/office/powerpoint/2010/main" val="4035625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31520" y="566928"/>
            <a:ext cx="3511296" cy="4050792"/>
          </a:xfrm>
        </p:spPr>
        <p:txBody>
          <a:bodyPr/>
          <a:lstStyle/>
          <a:p>
            <a:r>
              <a:rPr lang="hu-HU" dirty="0" smtClean="0"/>
              <a:t>A kávéház a </a:t>
            </a:r>
            <a:r>
              <a:rPr lang="hu-HU" dirty="0" err="1" smtClean="0"/>
              <a:t>társasélet</a:t>
            </a:r>
            <a:r>
              <a:rPr lang="hu-HU" dirty="0" smtClean="0"/>
              <a:t> legfőbb színhelye:</a:t>
            </a:r>
          </a:p>
          <a:p>
            <a:endParaRPr lang="hu-HU" dirty="0" smtClean="0"/>
          </a:p>
          <a:p>
            <a:r>
              <a:rPr lang="hu-HU" dirty="0" smtClean="0"/>
              <a:t>Írók-olvasók</a:t>
            </a:r>
          </a:p>
          <a:p>
            <a:r>
              <a:rPr lang="hu-HU" dirty="0" smtClean="0"/>
              <a:t>Politikai viták</a:t>
            </a:r>
          </a:p>
          <a:p>
            <a:r>
              <a:rPr lang="hu-HU" dirty="0" smtClean="0"/>
              <a:t>Értelmiségi </a:t>
            </a:r>
            <a:r>
              <a:rPr lang="hu-HU" dirty="0" err="1" smtClean="0"/>
              <a:t>találákozók</a:t>
            </a:r>
            <a:endParaRPr lang="hu-HU" dirty="0" smtClean="0"/>
          </a:p>
          <a:p>
            <a:r>
              <a:rPr lang="hu-HU" dirty="0" smtClean="0"/>
              <a:t>Hivatalnokok, ügyvédek, orvosok</a:t>
            </a:r>
          </a:p>
          <a:p>
            <a:r>
              <a:rPr lang="hu-HU" dirty="0" smtClean="0"/>
              <a:t>(nők is)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8723" y="926690"/>
            <a:ext cx="6240421" cy="460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2538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abetű">
  <a:themeElements>
    <a:clrScheme name="3. egyéni séma">
      <a:dk1>
        <a:srgbClr val="FFFFFF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Fabetű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abetű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</TotalTime>
  <Words>326</Words>
  <Application>Microsoft Office PowerPoint</Application>
  <PresentationFormat>Szélesvásznú</PresentationFormat>
  <Paragraphs>63</Paragraphs>
  <Slides>14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14</vt:i4>
      </vt:variant>
    </vt:vector>
  </HeadingPairs>
  <TitlesOfParts>
    <vt:vector size="18" baseType="lpstr">
      <vt:lpstr>Rockwell</vt:lpstr>
      <vt:lpstr>Rockwell Condensed</vt:lpstr>
      <vt:lpstr>Wingdings</vt:lpstr>
      <vt:lpstr>Fabetű</vt:lpstr>
      <vt:lpstr>Kávéházak és irodalmi élet</vt:lpstr>
      <vt:lpstr>PowerPoint bemutató</vt:lpstr>
      <vt:lpstr>PowerPoint bemutató</vt:lpstr>
      <vt:lpstr>PowerPoint bemutató</vt:lpstr>
      <vt:lpstr>Hadik</vt:lpstr>
      <vt:lpstr>New York</vt:lpstr>
      <vt:lpstr>Művész</vt:lpstr>
      <vt:lpstr>PowerPoint bemutató</vt:lpstr>
      <vt:lpstr>PowerPoint bemutató</vt:lpstr>
      <vt:lpstr>szokások</vt:lpstr>
      <vt:lpstr>Miért jó az íróknak?</vt:lpstr>
      <vt:lpstr>Az írók-költők napjaik nagy részét kávéházakban töltik</vt:lpstr>
      <vt:lpstr>Külön szerkesztőségi asztalok</vt:lpstr>
      <vt:lpstr>A kávéházak alkonya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Kávéházak és irodalmi élet</dc:title>
  <dc:creator>Terdikné dr. Takács Szilvia</dc:creator>
  <cp:lastModifiedBy>Terdikné dr. Takács Szilvia</cp:lastModifiedBy>
  <cp:revision>10</cp:revision>
  <dcterms:created xsi:type="dcterms:W3CDTF">2019-02-13T11:44:11Z</dcterms:created>
  <dcterms:modified xsi:type="dcterms:W3CDTF">2019-11-26T08:33:40Z</dcterms:modified>
</cp:coreProperties>
</file>